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57" r:id="rId4"/>
    <p:sldId id="258" r:id="rId5"/>
    <p:sldId id="259" r:id="rId6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77" userDrawn="1">
          <p15:clr>
            <a:srgbClr val="A4A3A4"/>
          </p15:clr>
        </p15:guide>
        <p15:guide id="2" pos="21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3300"/>
    <a:srgbClr val="002060"/>
    <a:srgbClr val="33889F"/>
    <a:srgbClr val="5723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75" d="100"/>
          <a:sy n="75" d="100"/>
        </p:scale>
        <p:origin x="2208" y="43"/>
      </p:cViewPr>
      <p:guideLst>
        <p:guide orient="horz" pos="2877"/>
        <p:guide pos="215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33048B-381E-4145-84C8-55F03728D680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D3B48A-D8FB-45F1-83F9-D67CB7E66E3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D3B48A-D8FB-45F1-83F9-D67CB7E66E3A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D3B48A-D8FB-45F1-83F9-D67CB7E66E3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792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apto\Desktop\728b2a5fefa22e7b3a87a4c327f7915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8" r="2845" b="5773"/>
          <a:stretch>
            <a:fillRect/>
          </a:stretch>
        </p:blipFill>
        <p:spPr bwMode="auto">
          <a:xfrm>
            <a:off x="7055" y="9406"/>
            <a:ext cx="6850945" cy="9134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36712" y="1159383"/>
            <a:ext cx="55446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          </a:t>
            </a:r>
            <a:endParaRPr lang="ru-RU" dirty="0">
              <a:latin typeface="Bahnschrift Condensed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0800000" flipV="1">
            <a:off x="936105" y="2594313"/>
            <a:ext cx="5651422" cy="850067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noAutofit/>
          </a:bodyPr>
          <a:lstStyle/>
          <a:p>
            <a:r>
              <a:rPr lang="ru-RU" sz="2400" dirty="0" smtClean="0">
                <a:latin typeface="Bahnschrift Condensed" panose="020B0502040204020203" pitchFamily="34" charset="0"/>
              </a:rPr>
              <a:t> </a:t>
            </a:r>
            <a:endParaRPr lang="ru-RU" sz="2800" b="1" dirty="0">
              <a:solidFill>
                <a:srgbClr val="0070C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69365" y="706120"/>
            <a:ext cx="5022850" cy="48006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ru-RU" sz="2400" b="1" dirty="0" smtClean="0"/>
              <a:t>                    </a:t>
            </a:r>
            <a:endParaRPr lang="ru-RU" sz="2000" b="1" dirty="0">
              <a:latin typeface="Bahnschrift Condensed" panose="020B0502040204020203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12776" y="1215610"/>
            <a:ext cx="42484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      </a:t>
            </a:r>
            <a:endParaRPr lang="ru-RU" sz="2000" b="1" dirty="0">
              <a:latin typeface="Bahnschrift Condensed" panose="020B0502040204020203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54856" y="683568"/>
            <a:ext cx="52728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                 </a:t>
            </a:r>
            <a:endParaRPr lang="ru-RU" sz="2000" b="1" dirty="0">
              <a:latin typeface="Bahnschrift Condensed" panose="020B0502040204020203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68760" y="1159383"/>
            <a:ext cx="51485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1"/>
                </a:solidFill>
              </a:rPr>
              <a:t>                     </a:t>
            </a:r>
            <a:endParaRPr lang="ru-RU" b="1" dirty="0">
              <a:latin typeface="Bahnschrift Light Condensed" panose="020B0502040204020203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203960" y="1219200"/>
            <a:ext cx="5383567" cy="666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u="sng" dirty="0" smtClean="0"/>
          </a:p>
          <a:p>
            <a:endParaRPr lang="ru-RU" b="1" u="sng" dirty="0"/>
          </a:p>
          <a:p>
            <a:endParaRPr lang="ru-RU" b="1" u="sng" dirty="0" smtClean="0"/>
          </a:p>
          <a:p>
            <a:endParaRPr lang="ru-RU" b="1" u="sng" dirty="0"/>
          </a:p>
          <a:p>
            <a:endParaRPr lang="ru-RU" b="1" u="sng" dirty="0" smtClean="0"/>
          </a:p>
          <a:p>
            <a:endParaRPr lang="ru-RU" b="1" u="sng" dirty="0"/>
          </a:p>
          <a:p>
            <a:endParaRPr lang="ru-RU" b="1" u="sng" dirty="0" smtClean="0"/>
          </a:p>
          <a:p>
            <a:endParaRPr lang="ru-RU" b="1" u="sng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Понедельник </a:t>
            </a:r>
            <a:r>
              <a:rPr lang="ru-RU" dirty="0"/>
              <a:t>2 июня</a:t>
            </a:r>
            <a:br>
              <a:rPr lang="ru-RU" dirty="0"/>
            </a:br>
            <a:r>
              <a:rPr lang="ru-RU" dirty="0"/>
              <a:t>в 8 ч Акафист </a:t>
            </a:r>
            <a:r>
              <a:rPr lang="ru-RU" dirty="0" err="1"/>
              <a:t>свт.Алексею</a:t>
            </a:r>
            <a:r>
              <a:rPr lang="ru-RU" dirty="0"/>
              <a:t>, заупокойная лития</a:t>
            </a:r>
            <a:br>
              <a:rPr lang="ru-RU" dirty="0"/>
            </a:br>
            <a:r>
              <a:rPr lang="ru-RU" dirty="0"/>
              <a:t>Вторник 3 июня</a:t>
            </a:r>
            <a:br>
              <a:rPr lang="ru-RU" dirty="0"/>
            </a:br>
            <a:r>
              <a:rPr lang="ru-RU" dirty="0"/>
              <a:t>в 8 ч Акафист Владимирской иконе Божией Матери, заупокойная лития</a:t>
            </a:r>
            <a:br>
              <a:rPr lang="ru-RU" dirty="0"/>
            </a:br>
            <a:r>
              <a:rPr lang="ru-RU" dirty="0"/>
              <a:t>Среда 4 июня</a:t>
            </a:r>
            <a:br>
              <a:rPr lang="ru-RU" dirty="0"/>
            </a:br>
            <a:r>
              <a:rPr lang="ru-RU" dirty="0"/>
              <a:t>в 8 ч Акафист </a:t>
            </a:r>
            <a:r>
              <a:rPr lang="ru-RU" dirty="0" err="1"/>
              <a:t>мч.Вонифатию</a:t>
            </a:r>
            <a:r>
              <a:rPr lang="ru-RU" dirty="0"/>
              <a:t>, водосвятие на Св. источнике, заупокойная лития в Часовне </a:t>
            </a:r>
            <a:r>
              <a:rPr lang="ru-RU" dirty="0" err="1"/>
              <a:t>мц.Фотинии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в 16 ч 30 мин Акафист иконе Божией Матери «</a:t>
            </a:r>
            <a:r>
              <a:rPr lang="ru-RU" dirty="0" err="1"/>
              <a:t>Скоропослушница</a:t>
            </a:r>
            <a:r>
              <a:rPr lang="ru-RU" dirty="0"/>
              <a:t>»</a:t>
            </a:r>
            <a:br>
              <a:rPr lang="ru-RU" dirty="0"/>
            </a:br>
            <a:r>
              <a:rPr lang="ru-RU" dirty="0"/>
              <a:t>Четверг 5 июня</a:t>
            </a:r>
            <a:br>
              <a:rPr lang="ru-RU" dirty="0"/>
            </a:br>
            <a:r>
              <a:rPr lang="ru-RU" dirty="0"/>
              <a:t>Третье обретение главы Иоанна Крестителя</a:t>
            </a:r>
            <a:br>
              <a:rPr lang="ru-RU" dirty="0"/>
            </a:br>
            <a:r>
              <a:rPr lang="ru-RU" dirty="0"/>
              <a:t>в 8 ч Акафист Крестителю Иоанну, заупокойная лития</a:t>
            </a:r>
            <a:br>
              <a:rPr lang="ru-RU" dirty="0"/>
            </a:br>
            <a:r>
              <a:rPr lang="ru-RU" dirty="0"/>
              <a:t>в 16 ч Молебен о болящих в молитвенной комнате </a:t>
            </a:r>
            <a:r>
              <a:rPr lang="ru-RU" dirty="0" err="1"/>
              <a:t>Шарканской</a:t>
            </a:r>
            <a:r>
              <a:rPr lang="ru-RU" dirty="0"/>
              <a:t> ЦРБ</a:t>
            </a:r>
            <a:br>
              <a:rPr lang="ru-RU" dirty="0"/>
            </a:br>
            <a:r>
              <a:rPr lang="ru-RU" dirty="0"/>
              <a:t>Пятница 6 июня</a:t>
            </a:r>
            <a:br>
              <a:rPr lang="ru-RU" dirty="0"/>
            </a:br>
            <a:r>
              <a:rPr lang="ru-RU" dirty="0"/>
              <a:t>в 8 ч Акафист </a:t>
            </a:r>
            <a:r>
              <a:rPr lang="ru-RU" dirty="0" err="1"/>
              <a:t>блж.Ксении</a:t>
            </a:r>
            <a:r>
              <a:rPr lang="ru-RU" dirty="0"/>
              <a:t> Петербургской, заупокойная лития</a:t>
            </a:r>
            <a:br>
              <a:rPr lang="ru-RU" dirty="0"/>
            </a:br>
            <a:r>
              <a:rPr lang="ru-RU" dirty="0"/>
              <a:t>в 17 ч Заупокойная служба</a:t>
            </a:r>
            <a:br>
              <a:rPr lang="ru-RU" dirty="0"/>
            </a:br>
            <a:r>
              <a:rPr lang="ru-RU" dirty="0"/>
              <a:t>Суббота 7 июня</a:t>
            </a:r>
            <a:br>
              <a:rPr lang="ru-RU" dirty="0"/>
            </a:br>
            <a:r>
              <a:rPr lang="ru-RU" dirty="0"/>
              <a:t>Троицкая родительская суббота</a:t>
            </a:r>
            <a:br>
              <a:rPr lang="ru-RU" dirty="0"/>
            </a:br>
            <a:r>
              <a:rPr lang="ru-RU" dirty="0"/>
              <a:t>в 8 ч Литургия Иоанна Златоуста в </a:t>
            </a:r>
            <a:r>
              <a:rPr lang="ru-RU" dirty="0" err="1"/>
              <a:t>с.Сосновка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в 12 ч Панихида в Троицкой часовне на кладбище</a:t>
            </a:r>
            <a:br>
              <a:rPr lang="ru-RU" dirty="0"/>
            </a:br>
            <a:r>
              <a:rPr lang="ru-RU" dirty="0"/>
              <a:t>в 14 ч 30 мин Молебен о воинах, участвующих в СВО</a:t>
            </a:r>
            <a:br>
              <a:rPr lang="ru-RU" dirty="0"/>
            </a:br>
            <a:r>
              <a:rPr lang="ru-RU" dirty="0"/>
              <a:t>в 15 ч Всенощное бдение</a:t>
            </a:r>
            <a:br>
              <a:rPr lang="ru-RU" dirty="0"/>
            </a:br>
            <a:r>
              <a:rPr lang="ru-RU" dirty="0"/>
              <a:t>Воскресение 8 июня</a:t>
            </a:r>
            <a:br>
              <a:rPr lang="ru-RU" dirty="0"/>
            </a:br>
            <a:r>
              <a:rPr lang="ru-RU" dirty="0"/>
              <a:t>ДЕНЬ СВЯТОЙ ТРОИЦЫ. ПЯТИДЕСЯТНИЦА</a:t>
            </a:r>
            <a:br>
              <a:rPr lang="ru-RU" dirty="0"/>
            </a:br>
            <a:r>
              <a:rPr lang="ru-RU" dirty="0"/>
              <a:t>в 7 ч Литургия Иоанна Златоуста</a:t>
            </a:r>
            <a:br>
              <a:rPr lang="ru-RU" dirty="0"/>
            </a:br>
            <a:r>
              <a:rPr lang="ru-RU" dirty="0"/>
              <a:t>в 9 ч Великая вечерня на День Святого Духа с коленопреклоненными молитвами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b="1" u="sng" dirty="0" smtClean="0"/>
          </a:p>
          <a:p>
            <a:endParaRPr lang="ru-RU" b="1" u="sng" dirty="0"/>
          </a:p>
          <a:p>
            <a:endParaRPr lang="ru-RU" b="1" u="sng" dirty="0" smtClean="0"/>
          </a:p>
          <a:p>
            <a:endParaRPr lang="ru-RU" sz="3200" b="1" dirty="0" smtClean="0">
              <a:latin typeface="Bahnschrift Condensed" panose="020B0502040204020203" pitchFamily="34" charset="0"/>
            </a:endParaRPr>
          </a:p>
          <a:p>
            <a:endParaRPr lang="ru-RU" sz="3200" b="1" dirty="0">
              <a:latin typeface="Bahnschrift Condensed" panose="020B0502040204020203" pitchFamily="34" charset="0"/>
            </a:endParaRPr>
          </a:p>
          <a:p>
            <a:endParaRPr lang="ru-RU" sz="3200" b="1" dirty="0" smtClean="0">
              <a:latin typeface="Bahnschrift Condensed" panose="020B0502040204020203" pitchFamily="34" charset="0"/>
            </a:endParaRPr>
          </a:p>
          <a:p>
            <a:endParaRPr lang="ru-RU" sz="3200" b="1" dirty="0">
              <a:latin typeface="Bahnschrift Condensed" panose="020B0502040204020203" pitchFamily="34" charset="0"/>
            </a:endParaRPr>
          </a:p>
          <a:p>
            <a:endParaRPr lang="ru-RU" sz="3200" b="1" dirty="0" smtClean="0">
              <a:latin typeface="Bahnschrift Condensed" panose="020B0502040204020203" pitchFamily="34" charset="0"/>
            </a:endParaRPr>
          </a:p>
          <a:p>
            <a:endParaRPr lang="ru-RU" sz="3200" b="1" dirty="0">
              <a:latin typeface="Bahnschrift Condensed" panose="020B0502040204020203" pitchFamily="34" charset="0"/>
            </a:endParaRPr>
          </a:p>
          <a:p>
            <a:endParaRPr lang="ru-RU" sz="3200" b="1" dirty="0" smtClean="0">
              <a:latin typeface="Bahnschrift Condensed" panose="020B0502040204020203" pitchFamily="34" charset="0"/>
            </a:endParaRPr>
          </a:p>
          <a:p>
            <a:endParaRPr lang="ru-RU" sz="3200" b="1" dirty="0" smtClean="0">
              <a:latin typeface="Bahnschrift Condensed" panose="020B0502040204020203" pitchFamily="34" charset="0"/>
            </a:endParaRPr>
          </a:p>
          <a:p>
            <a:endParaRPr lang="ru-RU" sz="3200" b="1" dirty="0">
              <a:latin typeface="Bahnschrift Condensed" panose="020B0502040204020203" pitchFamily="34" charset="0"/>
            </a:endParaRPr>
          </a:p>
          <a:p>
            <a:r>
              <a:rPr lang="ru-RU" sz="3200" b="1" dirty="0" smtClean="0">
                <a:solidFill>
                  <a:srgbClr val="0033CC"/>
                </a:solidFill>
                <a:latin typeface="Bahnschrift Condensed" panose="020B0502040204020203" pitchFamily="34" charset="0"/>
              </a:rPr>
              <a:t>      БОГОСЛУЖЕНИЙ</a:t>
            </a:r>
            <a:endParaRPr lang="ru-RU" sz="3200" b="1" dirty="0">
              <a:solidFill>
                <a:srgbClr val="0033CC"/>
              </a:solidFill>
              <a:latin typeface="Bahnschrift Condensed" panose="020B0502040204020203" pitchFamily="34" charset="0"/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                          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088741" y="1130451"/>
            <a:ext cx="4536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                                 </a:t>
            </a:r>
            <a:endParaRPr lang="ru-RU" sz="2000" b="1" dirty="0">
              <a:latin typeface="Bahnschrift Condensed" panose="020B0502040204020203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38672" y="1162062"/>
            <a:ext cx="4104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>
              <a:latin typeface="Bahnschrift Condensed" panose="020B0502040204020203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59651" y="1255257"/>
            <a:ext cx="453650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                    </a:t>
            </a:r>
            <a:endParaRPr lang="ru-RU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061210" y="782320"/>
            <a:ext cx="5205095" cy="762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ru-RU" sz="1600" b="1" dirty="0" smtClean="0"/>
              <a:t>                    </a:t>
            </a:r>
            <a:endParaRPr lang="ru-RU" sz="1600" dirty="0">
              <a:latin typeface="Bahnschrift Condensed" panose="020B0502040204020203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06145" y="1724419"/>
            <a:ext cx="4107032" cy="23582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n-US" sz="2000" b="1" dirty="0" smtClean="0"/>
              <a:t>                 </a:t>
            </a:r>
            <a:endParaRPr lang="ru-RU" sz="2400" b="1" dirty="0">
              <a:solidFill>
                <a:srgbClr val="FF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423431" y="1814689"/>
            <a:ext cx="46890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           </a:t>
            </a:r>
            <a:endParaRPr lang="ru-RU" sz="3200" b="1" dirty="0">
              <a:solidFill>
                <a:srgbClr val="00206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38672" y="1468662"/>
            <a:ext cx="4375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Bahnschrift Condensed" panose="020B0502040204020203" pitchFamily="34" charset="0"/>
              </a:rPr>
              <a:t>                  </a:t>
            </a:r>
            <a:endParaRPr lang="ru-RU" sz="2000" b="1" dirty="0">
              <a:solidFill>
                <a:srgbClr val="C0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312600" y="1400276"/>
            <a:ext cx="4392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   </a:t>
            </a:r>
            <a:endParaRPr lang="ru-RU" sz="2400" dirty="0">
              <a:latin typeface="Bahnschrift Light Condensed" panose="020B0502040204020203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36105" y="754828"/>
            <a:ext cx="50600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Bahnschrift Condensed" panose="020B0502040204020203" pitchFamily="34" charset="0"/>
              </a:rPr>
              <a:t>                     </a:t>
            </a:r>
            <a:endParaRPr lang="ru-RU" b="1" dirty="0">
              <a:latin typeface="Bahnschrift Condensed" panose="020B0502040204020203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628800" y="1810908"/>
            <a:ext cx="3816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   </a:t>
            </a:r>
            <a:endParaRPr lang="ru-RU" sz="2400" b="1" dirty="0">
              <a:latin typeface="Bahnschrift Condensed" panose="020B0502040204020203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407795" y="1597025"/>
            <a:ext cx="4406900" cy="1141222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ru-RU" sz="2400" dirty="0" smtClean="0"/>
              <a:t>          </a:t>
            </a:r>
            <a:r>
              <a:rPr lang="ru-RU" dirty="0" smtClean="0">
                <a:latin typeface="Bahnschrift Condensed" panose="020B0502040204020203" pitchFamily="34" charset="0"/>
                <a:cs typeface="Bahnschrift Condensed" panose="020B0502040204020203" pitchFamily="34" charset="0"/>
              </a:rPr>
              <a:t>         </a:t>
            </a:r>
            <a:endParaRPr lang="ru-RU" b="1" dirty="0">
              <a:latin typeface="Bahnschrift Condensed" panose="020B0502040204020203" pitchFamily="34" charset="0"/>
              <a:cs typeface="Bahnschrift Condensed" panose="020B0502040204020203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340768" y="1159382"/>
            <a:ext cx="45725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                            </a:t>
            </a:r>
            <a:endParaRPr lang="ru-RU" sz="2400" dirty="0">
              <a:solidFill>
                <a:srgbClr val="C00000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340768" y="1259631"/>
            <a:ext cx="4473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                 </a:t>
            </a:r>
            <a:endParaRPr lang="ru-RU" sz="2400" dirty="0">
              <a:latin typeface="Bahnschrift Condensed" panose="020B0502040204020203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268760" y="1140151"/>
            <a:ext cx="5256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            </a:t>
            </a:r>
            <a:endParaRPr lang="ru-RU" dirty="0">
              <a:latin typeface="Bahnschrift Condensed" panose="020B0502040204020203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312600" y="1259631"/>
            <a:ext cx="47086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                      </a:t>
            </a:r>
            <a:endParaRPr lang="ru-RU" sz="1600" b="1" dirty="0">
              <a:solidFill>
                <a:srgbClr val="C0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845310" y="572770"/>
            <a:ext cx="5727700" cy="67691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ru-RU" sz="1400" b="1" dirty="0" smtClean="0"/>
              <a:t>                             </a:t>
            </a:r>
            <a:endParaRPr lang="ru-RU" b="1" dirty="0">
              <a:latin typeface="Bahnschrift Condensed" panose="020B0502040204020203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95020" y="762635"/>
            <a:ext cx="6358255" cy="85852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ru-RU" b="1" dirty="0" smtClean="0"/>
              <a:t>                 </a:t>
            </a:r>
            <a:endParaRPr lang="ru-RU" sz="1600" b="1" dirty="0">
              <a:solidFill>
                <a:srgbClr val="C0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423670" y="579120"/>
            <a:ext cx="4489450" cy="101536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ru-RU" dirty="0" smtClean="0"/>
              <a:t>                      </a:t>
            </a:r>
            <a:endParaRPr lang="ru-RU" sz="1600" dirty="0">
              <a:latin typeface="Bahnschrift Condensed" panose="020B0502040204020203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 rot="240000">
            <a:off x="1772285" y="687705"/>
            <a:ext cx="4314825" cy="86804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ru-RU" sz="2000" dirty="0" smtClean="0"/>
              <a:t>                   </a:t>
            </a:r>
            <a:endParaRPr lang="ru-RU" dirty="0">
              <a:latin typeface="Bahnschrift Condensed" panose="020B0502040204020203" pitchFamily="34" charset="0"/>
            </a:endParaRPr>
          </a:p>
        </p:txBody>
      </p:sp>
      <p:sp>
        <p:nvSpPr>
          <p:cNvPr id="1024" name="Прямоугольник 1023"/>
          <p:cNvSpPr/>
          <p:nvPr/>
        </p:nvSpPr>
        <p:spPr>
          <a:xfrm>
            <a:off x="906145" y="539115"/>
            <a:ext cx="6531610" cy="107632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ru-RU" b="1" dirty="0" smtClean="0">
                <a:latin typeface="Bahnschrift Condensed" panose="020B0502040204020203" pitchFamily="34" charset="0"/>
              </a:rPr>
              <a:t>  </a:t>
            </a:r>
            <a:endParaRPr lang="ru-RU" sz="1600" b="1" dirty="0">
              <a:solidFill>
                <a:srgbClr val="FF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931035" y="708025"/>
            <a:ext cx="3323590" cy="70421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                     </a:t>
            </a:r>
            <a:endParaRPr lang="ru-RU" sz="1600" dirty="0">
              <a:solidFill>
                <a:srgbClr val="7030A0"/>
              </a:solidFill>
              <a:latin typeface="Bahnschrift Condensed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apto\Desktop\728b2a5fefa22e7b3a87a4c327f7915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8" r="2845" b="5773"/>
          <a:stretch>
            <a:fillRect/>
          </a:stretch>
        </p:blipFill>
        <p:spPr bwMode="auto">
          <a:xfrm>
            <a:off x="-43810" y="-1"/>
            <a:ext cx="6901809" cy="9202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36712" y="1159383"/>
            <a:ext cx="55446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          </a:t>
            </a:r>
            <a:endParaRPr lang="ru-RU" dirty="0">
              <a:latin typeface="Bahnschrift Condensed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0800000" flipV="1">
            <a:off x="936105" y="2594313"/>
            <a:ext cx="5651422" cy="850067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noAutofit/>
          </a:bodyPr>
          <a:lstStyle/>
          <a:p>
            <a:r>
              <a:rPr lang="ru-RU" sz="2400" dirty="0" smtClean="0">
                <a:latin typeface="Bahnschrift Condensed" panose="020B0502040204020203" pitchFamily="34" charset="0"/>
              </a:rPr>
              <a:t> </a:t>
            </a:r>
            <a:endParaRPr lang="ru-RU" sz="2800" b="1" dirty="0">
              <a:solidFill>
                <a:srgbClr val="0070C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69365" y="706120"/>
            <a:ext cx="5022850" cy="48006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ru-RU" sz="2400" b="1" dirty="0" smtClean="0"/>
              <a:t>                    </a:t>
            </a:r>
            <a:endParaRPr lang="ru-RU" sz="2000" b="1" dirty="0">
              <a:latin typeface="Bahnschrift Condensed" panose="020B0502040204020203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12776" y="1215610"/>
            <a:ext cx="42484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      </a:t>
            </a:r>
            <a:endParaRPr lang="ru-RU" sz="2000" b="1" dirty="0">
              <a:latin typeface="Bahnschrift Condensed" panose="020B0502040204020203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54856" y="683568"/>
            <a:ext cx="52728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                 </a:t>
            </a:r>
            <a:endParaRPr lang="ru-RU" sz="2000" b="1" dirty="0">
              <a:latin typeface="Bahnschrift Condensed" panose="020B0502040204020203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68760" y="1159383"/>
            <a:ext cx="51485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1"/>
                </a:solidFill>
              </a:rPr>
              <a:t>                     </a:t>
            </a:r>
            <a:endParaRPr lang="ru-RU" b="1" dirty="0">
              <a:latin typeface="Bahnschrift Light Condensed" panose="020B0502040204020203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88741" y="1130451"/>
            <a:ext cx="4536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                                 </a:t>
            </a:r>
            <a:endParaRPr lang="ru-RU" sz="2000" b="1" dirty="0">
              <a:latin typeface="Bahnschrift Condensed" panose="020B0502040204020203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38672" y="1162062"/>
            <a:ext cx="4104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>
              <a:latin typeface="Bahnschrift Condensed" panose="020B0502040204020203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59651" y="1255257"/>
            <a:ext cx="453650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                    </a:t>
            </a:r>
            <a:endParaRPr lang="ru-RU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061210" y="782320"/>
            <a:ext cx="5205095" cy="762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ru-RU" sz="1600" b="1" dirty="0" smtClean="0"/>
              <a:t>                    </a:t>
            </a:r>
            <a:endParaRPr lang="ru-RU" sz="1600" dirty="0">
              <a:latin typeface="Bahnschrift Condensed" panose="020B0502040204020203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06145" y="1724419"/>
            <a:ext cx="4107032" cy="23582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n-US" sz="2000" b="1" dirty="0" smtClean="0"/>
              <a:t>                 </a:t>
            </a:r>
            <a:endParaRPr lang="ru-RU" sz="2400" b="1" dirty="0">
              <a:solidFill>
                <a:srgbClr val="FF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423431" y="1814689"/>
            <a:ext cx="46890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           </a:t>
            </a:r>
            <a:endParaRPr lang="ru-RU" sz="3200" b="1" dirty="0">
              <a:solidFill>
                <a:srgbClr val="00206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38672" y="1468662"/>
            <a:ext cx="4375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Bahnschrift Condensed" panose="020B0502040204020203" pitchFamily="34" charset="0"/>
              </a:rPr>
              <a:t>                  </a:t>
            </a:r>
            <a:endParaRPr lang="ru-RU" sz="2000" b="1" dirty="0">
              <a:solidFill>
                <a:srgbClr val="C0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312600" y="1400276"/>
            <a:ext cx="4392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   </a:t>
            </a:r>
            <a:endParaRPr lang="ru-RU" sz="2400" dirty="0">
              <a:latin typeface="Bahnschrift Light Condensed" panose="020B0502040204020203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36105" y="754828"/>
            <a:ext cx="50600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Bahnschrift Condensed" panose="020B0502040204020203" pitchFamily="34" charset="0"/>
              </a:rPr>
              <a:t>                     </a:t>
            </a:r>
            <a:endParaRPr lang="ru-RU" b="1" dirty="0">
              <a:latin typeface="Bahnschrift Condensed" panose="020B0502040204020203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628800" y="1810908"/>
            <a:ext cx="3816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   </a:t>
            </a:r>
            <a:endParaRPr lang="ru-RU" sz="2400" b="1" dirty="0">
              <a:latin typeface="Bahnschrift Condensed" panose="020B0502040204020203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407795" y="1597025"/>
            <a:ext cx="4406900" cy="1141222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ru-RU" sz="2400" dirty="0" smtClean="0"/>
              <a:t>          </a:t>
            </a:r>
            <a:r>
              <a:rPr lang="ru-RU" dirty="0" smtClean="0">
                <a:latin typeface="Bahnschrift Condensed" panose="020B0502040204020203" pitchFamily="34" charset="0"/>
                <a:cs typeface="Bahnschrift Condensed" panose="020B0502040204020203" pitchFamily="34" charset="0"/>
              </a:rPr>
              <a:t>         </a:t>
            </a:r>
            <a:endParaRPr lang="ru-RU" b="1" dirty="0">
              <a:latin typeface="Bahnschrift Condensed" panose="020B0502040204020203" pitchFamily="34" charset="0"/>
              <a:cs typeface="Bahnschrift Condensed" panose="020B0502040204020203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340768" y="1159382"/>
            <a:ext cx="45725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                            </a:t>
            </a:r>
            <a:endParaRPr lang="ru-RU" sz="2400" dirty="0">
              <a:solidFill>
                <a:srgbClr val="C00000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340768" y="1259631"/>
            <a:ext cx="4473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                 </a:t>
            </a:r>
            <a:endParaRPr lang="ru-RU" sz="2400" dirty="0">
              <a:latin typeface="Bahnschrift Condensed" panose="020B0502040204020203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268760" y="1140151"/>
            <a:ext cx="5256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            </a:t>
            </a:r>
            <a:endParaRPr lang="ru-RU" dirty="0">
              <a:latin typeface="Bahnschrift Condensed" panose="020B0502040204020203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312600" y="1259631"/>
            <a:ext cx="47086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                      </a:t>
            </a:r>
            <a:endParaRPr lang="ru-RU" sz="1600" b="1" dirty="0">
              <a:solidFill>
                <a:srgbClr val="C0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845310" y="572770"/>
            <a:ext cx="5727700" cy="67691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ru-RU" sz="1400" b="1" dirty="0" smtClean="0"/>
              <a:t>                             </a:t>
            </a:r>
            <a:endParaRPr lang="ru-RU" b="1" dirty="0">
              <a:latin typeface="Bahnschrift Condensed" panose="020B0502040204020203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95020" y="762635"/>
            <a:ext cx="6358255" cy="85852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ru-RU" b="1" dirty="0" smtClean="0"/>
              <a:t>                 </a:t>
            </a:r>
            <a:endParaRPr lang="ru-RU" sz="1600" b="1" dirty="0">
              <a:solidFill>
                <a:srgbClr val="C0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423670" y="579120"/>
            <a:ext cx="4489450" cy="101536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ru-RU" dirty="0" smtClean="0"/>
              <a:t>                      </a:t>
            </a:r>
            <a:endParaRPr lang="ru-RU" sz="1600" dirty="0">
              <a:latin typeface="Bahnschrift Condensed" panose="020B0502040204020203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 rot="240000">
            <a:off x="1772285" y="687705"/>
            <a:ext cx="4314825" cy="86804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ru-RU" sz="2000" dirty="0" smtClean="0"/>
              <a:t>                   </a:t>
            </a:r>
            <a:endParaRPr lang="ru-RU" dirty="0">
              <a:latin typeface="Bahnschrift Condensed" panose="020B0502040204020203" pitchFamily="34" charset="0"/>
            </a:endParaRPr>
          </a:p>
        </p:txBody>
      </p:sp>
      <p:sp>
        <p:nvSpPr>
          <p:cNvPr id="1024" name="Прямоугольник 1023"/>
          <p:cNvSpPr/>
          <p:nvPr/>
        </p:nvSpPr>
        <p:spPr>
          <a:xfrm>
            <a:off x="906145" y="539115"/>
            <a:ext cx="6531610" cy="107632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ru-RU" b="1" dirty="0" smtClean="0">
                <a:latin typeface="Bahnschrift Condensed" panose="020B0502040204020203" pitchFamily="34" charset="0"/>
              </a:rPr>
              <a:t>  </a:t>
            </a:r>
            <a:endParaRPr lang="ru-RU" sz="1600" b="1" dirty="0">
              <a:solidFill>
                <a:srgbClr val="FF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931035" y="708025"/>
            <a:ext cx="3323590" cy="70421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                     </a:t>
            </a:r>
            <a:endParaRPr lang="ru-RU" sz="1600" dirty="0">
              <a:solidFill>
                <a:srgbClr val="7030A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69318" y="762635"/>
            <a:ext cx="48268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mtClean="0">
                <a:solidFill>
                  <a:srgbClr val="0033CC"/>
                </a:solidFill>
                <a:latin typeface="Bahnschrift Condensed" panose="020B0502040204020203" pitchFamily="34" charset="0"/>
              </a:rPr>
              <a:t>  РАСПИСАНИЕ                       БОГОСЛУЖЕНИЙ</a:t>
            </a:r>
          </a:p>
          <a:p>
            <a:r>
              <a:rPr lang="ru-RU" smtClean="0"/>
              <a:t>           </a:t>
            </a:r>
            <a:endParaRPr lang="ru-RU" dirty="0"/>
          </a:p>
        </p:txBody>
      </p:sp>
      <p:sp>
        <p:nvSpPr>
          <p:cNvPr id="1025" name="Прямоугольник 1024"/>
          <p:cNvSpPr/>
          <p:nvPr/>
        </p:nvSpPr>
        <p:spPr>
          <a:xfrm>
            <a:off x="1332827" y="1205412"/>
            <a:ext cx="44113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Bahnschrift Condensed" panose="020B0502040204020203" pitchFamily="34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                  </a:t>
            </a:r>
            <a:endParaRPr lang="ru-RU" sz="22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462783" y="1265247"/>
            <a:ext cx="4388937" cy="11985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smtClean="0">
                <a:solidFill>
                  <a:srgbClr val="0033CC"/>
                </a:solidFill>
              </a:rPr>
              <a:t>                </a:t>
            </a:r>
            <a:r>
              <a:rPr lang="ru-RU" sz="2000" smtClean="0">
                <a:solidFill>
                  <a:srgbClr val="0033CC"/>
                </a:solidFill>
                <a:latin typeface="Bahnschrift Condensed" panose="020B0502040204020203" pitchFamily="34" charset="0"/>
              </a:rPr>
              <a:t>ВТОРНИК 3 ИЮНЯ</a:t>
            </a:r>
            <a:br>
              <a:rPr lang="ru-RU" sz="2000" smtClean="0">
                <a:solidFill>
                  <a:srgbClr val="0033CC"/>
                </a:solidFill>
                <a:latin typeface="Bahnschrift Condensed" panose="020B0502040204020203" pitchFamily="34" charset="0"/>
              </a:rPr>
            </a:br>
            <a:r>
              <a:rPr lang="ru-RU" sz="1400" b="1" i="1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 </a:t>
            </a:r>
            <a:r>
              <a:rPr lang="ru-RU" sz="1600" b="1" i="1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8 ч.00- Акафист Владимирской иконе Божией Матери, заупокойная лития</a:t>
            </a:r>
            <a:br>
              <a:rPr lang="ru-RU" sz="1600" b="1" i="1" smtClean="0">
                <a:solidFill>
                  <a:srgbClr val="FF0000"/>
                </a:solidFill>
                <a:latin typeface="Bahnschrift Condensed" panose="020B0502040204020203" pitchFamily="34" charset="0"/>
              </a:rPr>
            </a:br>
            <a:r>
              <a:rPr lang="ru-RU" smtClean="0">
                <a:latin typeface="Bahnschrift Condensed" panose="020B0502040204020203" pitchFamily="34" charset="0"/>
              </a:rPr>
              <a:t>                      </a:t>
            </a:r>
            <a:r>
              <a:rPr lang="ru-RU" smtClean="0">
                <a:solidFill>
                  <a:srgbClr val="0033CC"/>
                </a:solidFill>
                <a:latin typeface="Bahnschrift Condensed" panose="020B0502040204020203" pitchFamily="34" charset="0"/>
              </a:rPr>
              <a:t>СРЕДА 4 ИЮНЯ</a:t>
            </a:r>
            <a:br>
              <a:rPr lang="ru-RU" smtClean="0">
                <a:solidFill>
                  <a:srgbClr val="0033CC"/>
                </a:solidFill>
                <a:latin typeface="Bahnschrift Condensed" panose="020B0502040204020203" pitchFamily="34" charset="0"/>
              </a:rPr>
            </a:br>
            <a:r>
              <a:rPr lang="ru-RU" sz="1600" b="1" i="1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8 ч.00- Акафист мч.Вонифатию, водосвятие на Св. источнике, заупокойная лития в Часовне мц.Фотинии</a:t>
            </a:r>
            <a:br>
              <a:rPr lang="ru-RU" sz="1600" b="1" i="1" smtClean="0">
                <a:solidFill>
                  <a:srgbClr val="FF0000"/>
                </a:solidFill>
                <a:latin typeface="Bahnschrift Condensed" panose="020B0502040204020203" pitchFamily="34" charset="0"/>
              </a:rPr>
            </a:br>
            <a:r>
              <a:rPr lang="ru-RU" sz="1600" b="1" i="1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 16 ч 30 мин-  Акафист иконе Божией Матери «Скоропослушница»</a:t>
            </a:r>
            <a:br>
              <a:rPr lang="ru-RU" sz="1600" b="1" i="1" smtClean="0">
                <a:solidFill>
                  <a:srgbClr val="FF0000"/>
                </a:solidFill>
                <a:latin typeface="Bahnschrift Condensed" panose="020B0502040204020203" pitchFamily="34" charset="0"/>
              </a:rPr>
            </a:br>
            <a:r>
              <a:rPr lang="ru-RU" smtClean="0">
                <a:latin typeface="Bahnschrift Condensed" panose="020B0502040204020203" pitchFamily="34" charset="0"/>
              </a:rPr>
              <a:t>                      </a:t>
            </a:r>
            <a:r>
              <a:rPr lang="ru-RU" smtClean="0">
                <a:solidFill>
                  <a:srgbClr val="0033CC"/>
                </a:solidFill>
                <a:latin typeface="Bahnschrift Condensed" panose="020B0502040204020203" pitchFamily="34" charset="0"/>
              </a:rPr>
              <a:t>ЧЕТВЕРГ  5 ИЮНЯ</a:t>
            </a:r>
            <a:br>
              <a:rPr lang="ru-RU" smtClean="0">
                <a:solidFill>
                  <a:srgbClr val="0033CC"/>
                </a:solidFill>
                <a:latin typeface="Bahnschrift Condensed" panose="020B0502040204020203" pitchFamily="34" charset="0"/>
              </a:rPr>
            </a:br>
            <a:r>
              <a:rPr lang="ru-RU" sz="1600" i="1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                </a:t>
            </a:r>
            <a:r>
              <a:rPr lang="ru-RU" sz="160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Третье обретение главы Иоанна Крестителя</a:t>
            </a:r>
            <a:r>
              <a:rPr lang="ru-RU" sz="1600" i="1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/>
            </a:r>
            <a:br>
              <a:rPr lang="ru-RU" sz="1600" i="1" smtClean="0">
                <a:solidFill>
                  <a:srgbClr val="C00000"/>
                </a:solidFill>
                <a:latin typeface="Bahnschrift Condensed" panose="020B0502040204020203" pitchFamily="34" charset="0"/>
              </a:rPr>
            </a:br>
            <a:r>
              <a:rPr lang="ru-RU" sz="1400" smtClean="0">
                <a:latin typeface="Bahnschrift Condensed" panose="020B0502040204020203" pitchFamily="34" charset="0"/>
              </a:rPr>
              <a:t> </a:t>
            </a:r>
            <a:r>
              <a:rPr lang="ru-RU" sz="1600" i="1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8 ч.00- Акафист Крестителю Иоанну, заупокойная лития</a:t>
            </a:r>
            <a:br>
              <a:rPr lang="ru-RU" sz="1600" i="1" smtClean="0">
                <a:solidFill>
                  <a:srgbClr val="FF0000"/>
                </a:solidFill>
                <a:latin typeface="Bahnschrift Condensed" panose="020B0502040204020203" pitchFamily="34" charset="0"/>
              </a:rPr>
            </a:br>
            <a:r>
              <a:rPr lang="ru-RU" sz="1400" smtClean="0">
                <a:latin typeface="Bahnschrift Condensed" panose="020B0502040204020203" pitchFamily="34" charset="0"/>
              </a:rPr>
              <a:t> </a:t>
            </a:r>
            <a:r>
              <a:rPr lang="ru-RU" smtClean="0">
                <a:solidFill>
                  <a:srgbClr val="0033CC"/>
                </a:solidFill>
                <a:latin typeface="Bahnschrift Condensed" panose="020B0502040204020203" pitchFamily="34" charset="0"/>
              </a:rPr>
              <a:t>16 ч.00- Молебен о болящих в молитвенной комнате Шарканской ЦРБ</a:t>
            </a:r>
            <a:br>
              <a:rPr lang="ru-RU" smtClean="0">
                <a:solidFill>
                  <a:srgbClr val="0033CC"/>
                </a:solidFill>
                <a:latin typeface="Bahnschrift Condensed" panose="020B0502040204020203" pitchFamily="34" charset="0"/>
              </a:rPr>
            </a:br>
            <a:r>
              <a:rPr lang="ru-RU" sz="1400" smtClean="0">
                <a:latin typeface="Bahnschrift Condensed" panose="020B0502040204020203" pitchFamily="34" charset="0"/>
              </a:rPr>
              <a:t>                           </a:t>
            </a:r>
            <a:r>
              <a:rPr lang="ru-RU" smtClean="0">
                <a:solidFill>
                  <a:srgbClr val="0033CC"/>
                </a:solidFill>
                <a:latin typeface="Bahnschrift Condensed" panose="020B0502040204020203" pitchFamily="34" charset="0"/>
              </a:rPr>
              <a:t>ПЯТНИЦА  6 ИЮНЯ</a:t>
            </a:r>
            <a:br>
              <a:rPr lang="ru-RU" smtClean="0">
                <a:solidFill>
                  <a:srgbClr val="0033CC"/>
                </a:solidFill>
                <a:latin typeface="Bahnschrift Condensed" panose="020B0502040204020203" pitchFamily="34" charset="0"/>
              </a:rPr>
            </a:br>
            <a:r>
              <a:rPr lang="ru-RU" sz="1400" smtClean="0">
                <a:latin typeface="Bahnschrift Condensed" panose="020B0502040204020203" pitchFamily="34" charset="0"/>
              </a:rPr>
              <a:t> </a:t>
            </a:r>
            <a:r>
              <a:rPr lang="ru-RU" sz="1600" b="1" i="1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8 ч.00- Акафист блж.Ксении Петербургской, заупокойная лития</a:t>
            </a:r>
            <a:br>
              <a:rPr lang="ru-RU" sz="1600" b="1" i="1" smtClean="0">
                <a:solidFill>
                  <a:srgbClr val="FF0000"/>
                </a:solidFill>
                <a:latin typeface="Bahnschrift Condensed" panose="020B0502040204020203" pitchFamily="34" charset="0"/>
              </a:rPr>
            </a:br>
            <a:r>
              <a:rPr lang="ru-RU" sz="1400" b="1" smtClean="0">
                <a:latin typeface="Bahnschrift Condensed" panose="020B0502040204020203" pitchFamily="34" charset="0"/>
              </a:rPr>
              <a:t> </a:t>
            </a:r>
            <a:r>
              <a:rPr lang="ru-RU" sz="1600" b="1" smtClean="0">
                <a:latin typeface="Bahnschrift Condensed" panose="020B0502040204020203" pitchFamily="34" charset="0"/>
              </a:rPr>
              <a:t>17 ч.00- Заупокойная служба</a:t>
            </a:r>
            <a:br>
              <a:rPr lang="ru-RU" sz="1600" b="1" smtClean="0">
                <a:latin typeface="Bahnschrift Condensed" panose="020B0502040204020203" pitchFamily="34" charset="0"/>
              </a:rPr>
            </a:br>
            <a:r>
              <a:rPr lang="ru-RU" smtClean="0">
                <a:latin typeface="Bahnschrift Condensed" panose="020B0502040204020203" pitchFamily="34" charset="0"/>
              </a:rPr>
              <a:t>                      </a:t>
            </a:r>
            <a:r>
              <a:rPr lang="ru-RU" smtClean="0">
                <a:solidFill>
                  <a:srgbClr val="0033CC"/>
                </a:solidFill>
                <a:latin typeface="Bahnschrift Condensed" panose="020B0502040204020203" pitchFamily="34" charset="0"/>
              </a:rPr>
              <a:t>СУББОТА  7 ИЮНЯ</a:t>
            </a:r>
            <a:br>
              <a:rPr lang="ru-RU" smtClean="0">
                <a:solidFill>
                  <a:srgbClr val="0033CC"/>
                </a:solidFill>
                <a:latin typeface="Bahnschrift Condensed" panose="020B0502040204020203" pitchFamily="34" charset="0"/>
              </a:rPr>
            </a:br>
            <a:r>
              <a:rPr lang="ru-RU" smtClean="0">
                <a:solidFill>
                  <a:srgbClr val="0033CC"/>
                </a:solidFill>
                <a:latin typeface="Bahnschrift Condensed" panose="020B0502040204020203" pitchFamily="34" charset="0"/>
              </a:rPr>
              <a:t>           </a:t>
            </a:r>
            <a:r>
              <a:rPr lang="ru-RU" b="1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ТРОИЦКАЯ РОДИТЕЛЬСКАЯ СУББОТА</a:t>
            </a:r>
            <a:br>
              <a:rPr lang="ru-RU" b="1" smtClean="0">
                <a:solidFill>
                  <a:srgbClr val="FF0000"/>
                </a:solidFill>
                <a:latin typeface="Bahnschrift Condensed" panose="020B0502040204020203" pitchFamily="34" charset="0"/>
              </a:rPr>
            </a:br>
            <a:r>
              <a:rPr lang="ru-RU" sz="1400" smtClean="0">
                <a:latin typeface="Bahnschrift Condensed" panose="020B0502040204020203" pitchFamily="34" charset="0"/>
              </a:rPr>
              <a:t> </a:t>
            </a:r>
            <a:r>
              <a:rPr lang="ru-RU" sz="160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8 ч.00- Литургия Иоанна Златоуста в с.Сосновка</a:t>
            </a:r>
            <a:br>
              <a:rPr lang="ru-RU" sz="1600" smtClean="0">
                <a:solidFill>
                  <a:srgbClr val="C00000"/>
                </a:solidFill>
                <a:latin typeface="Bahnschrift Condensed" panose="020B0502040204020203" pitchFamily="34" charset="0"/>
              </a:rPr>
            </a:br>
            <a:r>
              <a:rPr lang="ru-RU" smtClean="0">
                <a:solidFill>
                  <a:srgbClr val="0033CC"/>
                </a:solidFill>
                <a:latin typeface="Bahnschrift Condensed" panose="020B0502040204020203" pitchFamily="34" charset="0"/>
              </a:rPr>
              <a:t> </a:t>
            </a:r>
            <a:r>
              <a:rPr lang="ru-RU" sz="2000" b="1" smtClean="0">
                <a:latin typeface="Bahnschrift Condensed" panose="020B0502040204020203" pitchFamily="34" charset="0"/>
              </a:rPr>
              <a:t>12 ч.00- Панихида в Троицкой часовне на кладбище</a:t>
            </a:r>
            <a:r>
              <a:rPr lang="ru-RU" smtClean="0">
                <a:solidFill>
                  <a:srgbClr val="0033CC"/>
                </a:solidFill>
                <a:latin typeface="Bahnschrift Condensed" panose="020B0502040204020203" pitchFamily="34" charset="0"/>
              </a:rPr>
              <a:t/>
            </a:r>
            <a:br>
              <a:rPr lang="ru-RU" smtClean="0">
                <a:solidFill>
                  <a:srgbClr val="0033CC"/>
                </a:solidFill>
                <a:latin typeface="Bahnschrift Condensed" panose="020B0502040204020203" pitchFamily="34" charset="0"/>
              </a:rPr>
            </a:br>
            <a:r>
              <a:rPr lang="ru-RU" smtClean="0">
                <a:solidFill>
                  <a:srgbClr val="0033CC"/>
                </a:solidFill>
                <a:latin typeface="Bahnschrift Condensed" panose="020B0502040204020203" pitchFamily="34" charset="0"/>
              </a:rPr>
              <a:t>14 ч 30 мин-  Молебен о воинах, участвующих в СВО</a:t>
            </a:r>
          </a:p>
          <a:p>
            <a:r>
              <a:rPr lang="ru-RU" sz="160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15 ч.00- Всенощное бдение</a:t>
            </a:r>
            <a:r>
              <a:rPr lang="ru-RU" sz="1400" smtClean="0">
                <a:latin typeface="Bahnschrift Condensed" panose="020B0502040204020203" pitchFamily="34" charset="0"/>
              </a:rPr>
              <a:t/>
            </a:r>
            <a:br>
              <a:rPr lang="ru-RU" sz="1400" smtClean="0">
                <a:latin typeface="Bahnschrift Condensed" panose="020B0502040204020203" pitchFamily="34" charset="0"/>
              </a:rPr>
            </a:br>
            <a:r>
              <a:rPr lang="ru-RU" sz="1400" smtClean="0">
                <a:solidFill>
                  <a:srgbClr val="0033CC"/>
                </a:solidFill>
                <a:latin typeface="Bahnschrift Condensed" panose="020B0502040204020203" pitchFamily="34" charset="0"/>
              </a:rPr>
              <a:t>              </a:t>
            </a:r>
            <a:r>
              <a:rPr lang="ru-RU" smtClean="0">
                <a:solidFill>
                  <a:srgbClr val="0033CC"/>
                </a:solidFill>
                <a:latin typeface="Bahnschrift Condensed" panose="020B0502040204020203" pitchFamily="34" charset="0"/>
              </a:rPr>
              <a:t>ВОСКРЕСЕНИЕ 8 ИЮНЯ</a:t>
            </a:r>
            <a:br>
              <a:rPr lang="ru-RU" smtClean="0">
                <a:solidFill>
                  <a:srgbClr val="0033CC"/>
                </a:solidFill>
                <a:latin typeface="Bahnschrift Condensed" panose="020B0502040204020203" pitchFamily="34" charset="0"/>
              </a:rPr>
            </a:br>
            <a:r>
              <a:rPr lang="ru-RU" smtClean="0">
                <a:solidFill>
                  <a:srgbClr val="0033CC"/>
                </a:solidFill>
                <a:latin typeface="Bahnschrift Condensed" panose="020B0502040204020203" pitchFamily="34" charset="0"/>
              </a:rPr>
              <a:t>       </a:t>
            </a:r>
            <a:r>
              <a:rPr lang="ru-RU" sz="200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ДЕНЬ СВЯТОЙ ТРОИЦЫ. ПЯТИДЕСЯТНИЦА</a:t>
            </a:r>
            <a:br>
              <a:rPr lang="ru-RU" sz="2000" smtClean="0">
                <a:solidFill>
                  <a:srgbClr val="FF0000"/>
                </a:solidFill>
                <a:latin typeface="Bahnschrift Condensed" panose="020B0502040204020203" pitchFamily="34" charset="0"/>
              </a:rPr>
            </a:br>
            <a:r>
              <a:rPr lang="ru-RU" sz="1400" smtClean="0">
                <a:latin typeface="Bahnschrift Condensed" panose="020B0502040204020203" pitchFamily="34" charset="0"/>
              </a:rPr>
              <a:t> </a:t>
            </a:r>
            <a:r>
              <a:rPr lang="ru-RU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7 ч.00- Литургия Иоанна Златоуста</a:t>
            </a:r>
            <a:r>
              <a:rPr lang="ru-RU" sz="1400" smtClean="0">
                <a:latin typeface="Bahnschrift Condensed" panose="020B0502040204020203" pitchFamily="34" charset="0"/>
              </a:rPr>
              <a:t/>
            </a:r>
            <a:br>
              <a:rPr lang="ru-RU" sz="1400" smtClean="0">
                <a:latin typeface="Bahnschrift Condensed" panose="020B0502040204020203" pitchFamily="34" charset="0"/>
              </a:rPr>
            </a:br>
            <a:r>
              <a:rPr lang="ru-RU" sz="1400" smtClean="0">
                <a:latin typeface="Bahnschrift Condensed" panose="020B0502040204020203" pitchFamily="34" charset="0"/>
              </a:rPr>
              <a:t> </a:t>
            </a:r>
            <a:r>
              <a:rPr lang="ru-RU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9 ч.00- Великая вечерня на День Святого Духа с коленопреклоненными молитвами</a:t>
            </a:r>
          </a:p>
          <a:p>
            <a:r>
              <a:rPr lang="ru-RU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/>
            </a:r>
            <a:br>
              <a:rPr lang="ru-RU" smtClean="0">
                <a:solidFill>
                  <a:srgbClr val="C00000"/>
                </a:solidFill>
                <a:latin typeface="Bahnschrift Condensed" panose="020B0502040204020203" pitchFamily="34" charset="0"/>
              </a:rPr>
            </a:br>
            <a:endParaRPr lang="ru-RU" b="1" u="sng" smtClean="0">
              <a:solidFill>
                <a:srgbClr val="C00000"/>
              </a:solidFill>
              <a:latin typeface="Bahnschrift Condensed" panose="020B0502040204020203" pitchFamily="34" charset="0"/>
            </a:endParaRPr>
          </a:p>
          <a:p>
            <a:endParaRPr lang="ru-RU" sz="1400" b="1" u="sng" smtClean="0">
              <a:latin typeface="Bahnschrift Condensed" panose="020B0502040204020203" pitchFamily="34" charset="0"/>
            </a:endParaRPr>
          </a:p>
          <a:p>
            <a:endParaRPr lang="ru-RU" sz="1400" b="1" u="sng" smtClean="0">
              <a:latin typeface="Bahnschrift Condensed" panose="020B0502040204020203" pitchFamily="34" charset="0"/>
            </a:endParaRPr>
          </a:p>
          <a:p>
            <a:endParaRPr lang="ru-RU" sz="1400" b="1" smtClean="0">
              <a:latin typeface="Bahnschrift Condensed" panose="020B0502040204020203" pitchFamily="34" charset="0"/>
            </a:endParaRPr>
          </a:p>
          <a:p>
            <a:endParaRPr lang="ru-RU" sz="1400" b="1" smtClean="0">
              <a:latin typeface="Bahnschrift Condensed" panose="020B0502040204020203" pitchFamily="34" charset="0"/>
            </a:endParaRPr>
          </a:p>
          <a:p>
            <a:endParaRPr lang="ru-RU" sz="1400" b="1" smtClean="0">
              <a:latin typeface="Bahnschrift Condensed" panose="020B0502040204020203" pitchFamily="34" charset="0"/>
            </a:endParaRPr>
          </a:p>
          <a:p>
            <a:endParaRPr lang="ru-RU" sz="1400" b="1" smtClean="0">
              <a:latin typeface="Bahnschrift Condensed" panose="020B0502040204020203" pitchFamily="34" charset="0"/>
            </a:endParaRPr>
          </a:p>
          <a:p>
            <a:endParaRPr lang="ru-RU" sz="1400" b="1" smtClean="0">
              <a:latin typeface="Bahnschrift Condensed" panose="020B0502040204020203" pitchFamily="34" charset="0"/>
            </a:endParaRPr>
          </a:p>
          <a:p>
            <a:endParaRPr lang="ru-RU" sz="1400" b="1" smtClean="0">
              <a:latin typeface="Bahnschrift Condensed" panose="020B0502040204020203" pitchFamily="34" charset="0"/>
            </a:endParaRPr>
          </a:p>
          <a:p>
            <a:endParaRPr lang="ru-RU" sz="1400" b="1" smtClean="0">
              <a:latin typeface="Bahnschrift Condensed" panose="020B0502040204020203" pitchFamily="34" charset="0"/>
            </a:endParaRPr>
          </a:p>
          <a:p>
            <a:endParaRPr lang="ru-RU" sz="1400" b="1" smtClean="0">
              <a:latin typeface="Bahnschrift Condensed" panose="020B0502040204020203" pitchFamily="34" charset="0"/>
            </a:endParaRPr>
          </a:p>
          <a:p>
            <a:endParaRPr lang="ru-RU" sz="1400" b="1" smtClean="0">
              <a:latin typeface="Bahnschrift Condensed" panose="020B0502040204020203" pitchFamily="34" charset="0"/>
            </a:endParaRPr>
          </a:p>
          <a:p>
            <a:r>
              <a:rPr lang="ru-RU" sz="1400" b="1" smtClean="0">
                <a:solidFill>
                  <a:srgbClr val="0033CC"/>
                </a:solidFill>
                <a:latin typeface="Bahnschrift Condensed" panose="020B0502040204020203" pitchFamily="34" charset="0"/>
              </a:rPr>
              <a:t> </a:t>
            </a:r>
          </a:p>
          <a:p>
            <a:r>
              <a:rPr lang="ru-RU" sz="1400" b="1" smtClean="0">
                <a:solidFill>
                  <a:srgbClr val="002060"/>
                </a:solidFill>
                <a:latin typeface="Bahnschrift Condensed" panose="020B0502040204020203" pitchFamily="34" charset="0"/>
              </a:rPr>
              <a:t>                           </a:t>
            </a:r>
            <a:endParaRPr lang="ru-RU" sz="1400" smtClean="0"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400" smtClean="0"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400" smtClean="0"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400" smtClean="0"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400" dirty="0">
              <a:latin typeface="Bahnschrift Condensed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22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apto\Desktop\image092-21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  <a14:imgEffect>
                      <a14:saturation sat="33000"/>
                    </a14:imgEffect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1291"/>
            <a:ext cx="6881473" cy="9415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08720" y="35495"/>
            <a:ext cx="5472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Bahnschrift Condensed" panose="020B0502040204020203" pitchFamily="34" charset="0"/>
              </a:rPr>
              <a:t>      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Bahnschrift Condensed" panose="020B0502040204020203" pitchFamily="34" charset="0"/>
              </a:rPr>
              <a:t>РАСПИСАНИЕ БОГОСЛУЖЕНИЙ</a:t>
            </a:r>
            <a:endParaRPr lang="ru-RU" sz="28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ahnschrift Condensed" panose="020B0502040204020203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56792" y="558716"/>
            <a:ext cx="52869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 </a:t>
            </a:r>
            <a:r>
              <a:rPr lang="ru-RU" sz="2400" b="1" dirty="0" smtClean="0"/>
              <a:t>       </a:t>
            </a:r>
            <a:endParaRPr lang="ru-RU" dirty="0">
              <a:solidFill>
                <a:srgbClr val="002060"/>
              </a:solidFill>
              <a:latin typeface="Bahnschrift Condensed" panose="020B0502040204020203" pitchFamily="34" charset="0"/>
            </a:endParaRPr>
          </a:p>
        </p:txBody>
      </p:sp>
      <p:pic>
        <p:nvPicPr>
          <p:cNvPr id="3" name="Picture 2" descr="https://cdn.culture.ru/images/20366d31-f92b-5382-bd3c-c955d34329d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944" y="-35517"/>
            <a:ext cx="1308075" cy="707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cdn.culture.ru/images/20366d31-f92b-5382-bd3c-c955d34329d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2270" y="0"/>
            <a:ext cx="1391427" cy="752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96752" y="87258"/>
            <a:ext cx="54718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latin typeface="Bahnschrift SemiBold Condensed" panose="020B0502040204020203" pitchFamily="34" charset="0"/>
              </a:rPr>
              <a:t>          </a:t>
            </a:r>
            <a:endParaRPr lang="ru-RU" dirty="0">
              <a:latin typeface="Bahnschrift SemiBold Condensed" panose="020B0502040204020203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24744" y="467544"/>
            <a:ext cx="5543875" cy="800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Bahnschrift Condensed" panose="020B0502040204020203" pitchFamily="34" charset="0"/>
              </a:rPr>
              <a:t>                  ПОНЕДЕЛЬНИК 13 ЯНВАРЯ</a:t>
            </a: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 8 ч.00- Акафист </a:t>
            </a:r>
            <a:r>
              <a:rPr lang="ru-RU" sz="1600" dirty="0" err="1" smtClean="0">
                <a:latin typeface="Bahnschrift Condensed" panose="020B0502040204020203" pitchFamily="34" charset="0"/>
              </a:rPr>
              <a:t>прп.Паисию</a:t>
            </a:r>
            <a:r>
              <a:rPr lang="ru-RU" sz="1600" dirty="0" smtClean="0">
                <a:latin typeface="Bahnschrift Condensed" panose="020B0502040204020203" pitchFamily="34" charset="0"/>
              </a:rPr>
              <a:t> </a:t>
            </a:r>
            <a:r>
              <a:rPr lang="ru-RU" sz="1600" dirty="0" err="1" smtClean="0">
                <a:latin typeface="Bahnschrift Condensed" panose="020B0502040204020203" pitchFamily="34" charset="0"/>
              </a:rPr>
              <a:t>Святогорцу</a:t>
            </a:r>
            <a:r>
              <a:rPr lang="ru-RU" sz="1600" dirty="0" smtClean="0">
                <a:latin typeface="Bahnschrift Condensed" panose="020B0502040204020203" pitchFamily="34" charset="0"/>
              </a:rPr>
              <a:t>, заупокойная лития</a:t>
            </a: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                 ВТОРНИК 14 ЯНВАРЯ</a:t>
            </a: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 8 ч.00- Акафист </a:t>
            </a:r>
            <a:r>
              <a:rPr lang="ru-RU" sz="1600" dirty="0" err="1" smtClean="0">
                <a:latin typeface="Bahnschrift Condensed" panose="020B0502040204020203" pitchFamily="34" charset="0"/>
              </a:rPr>
              <a:t>свт.Василию</a:t>
            </a:r>
            <a:r>
              <a:rPr lang="ru-RU" sz="1600" dirty="0" smtClean="0">
                <a:latin typeface="Bahnschrift Condensed" panose="020B0502040204020203" pitchFamily="34" charset="0"/>
              </a:rPr>
              <a:t> Великому, заупокойная лития</a:t>
            </a: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                 СРЕДА 15 ЯНВАРЯ</a:t>
            </a: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 8 ч.00- Акафист </a:t>
            </a:r>
            <a:r>
              <a:rPr lang="ru-RU" sz="1600" dirty="0" err="1" smtClean="0">
                <a:latin typeface="Bahnschrift Condensed" panose="020B0502040204020203" pitchFamily="34" charset="0"/>
              </a:rPr>
              <a:t>прп.Серафиму</a:t>
            </a:r>
            <a:r>
              <a:rPr lang="ru-RU" sz="1600" dirty="0" smtClean="0">
                <a:latin typeface="Bahnschrift Condensed" panose="020B0502040204020203" pitchFamily="34" charset="0"/>
              </a:rPr>
              <a:t> Саровскому, заупокойная лития</a:t>
            </a: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 16 ч 30 мин - Акафист иконе Божией Матери «</a:t>
            </a:r>
            <a:r>
              <a:rPr lang="ru-RU" sz="1600" dirty="0" err="1" smtClean="0">
                <a:latin typeface="Bahnschrift Condensed" panose="020B0502040204020203" pitchFamily="34" charset="0"/>
              </a:rPr>
              <a:t>Скоропослушница</a:t>
            </a:r>
            <a:r>
              <a:rPr lang="ru-RU" sz="1600" dirty="0" smtClean="0">
                <a:latin typeface="Bahnschrift Condensed" panose="020B0502040204020203" pitchFamily="34" charset="0"/>
              </a:rPr>
              <a:t>»</a:t>
            </a: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                 ЧЕТВЕРГ 16 ЯНВАРЯ 8 ч.00- Акафист иконе </a:t>
            </a:r>
            <a:r>
              <a:rPr lang="ru-RU" sz="1600" dirty="0" err="1" smtClean="0">
                <a:latin typeface="Bahnschrift Condensed" panose="020B0502040204020203" pitchFamily="34" charset="0"/>
              </a:rPr>
              <a:t>ожией</a:t>
            </a:r>
            <a:r>
              <a:rPr lang="ru-RU" sz="1600" dirty="0" smtClean="0">
                <a:latin typeface="Bahnschrift Condensed" panose="020B0502040204020203" pitchFamily="34" charset="0"/>
              </a:rPr>
              <a:t> Матери «</a:t>
            </a:r>
            <a:r>
              <a:rPr lang="ru-RU" sz="1600" dirty="0" err="1" smtClean="0">
                <a:latin typeface="Bahnschrift Condensed" panose="020B0502040204020203" pitchFamily="34" charset="0"/>
              </a:rPr>
              <a:t>Неупиваемая</a:t>
            </a:r>
            <a:r>
              <a:rPr lang="ru-RU" sz="1600" dirty="0" smtClean="0">
                <a:latin typeface="Bahnschrift Condensed" panose="020B0502040204020203" pitchFamily="34" charset="0"/>
              </a:rPr>
              <a:t> Чаша», водосвятие на Св. источнике, заупокойная лития в Часовне </a:t>
            </a:r>
            <a:r>
              <a:rPr lang="ru-RU" sz="1600" dirty="0" err="1" smtClean="0">
                <a:latin typeface="Bahnschrift Condensed" panose="020B0502040204020203" pitchFamily="34" charset="0"/>
              </a:rPr>
              <a:t>мц.Фотинии</a:t>
            </a:r>
            <a:endParaRPr lang="ru-RU" sz="1600" dirty="0" smtClean="0">
              <a:latin typeface="Bahnschrift Condensed" panose="020B0502040204020203" pitchFamily="34" charset="0"/>
            </a:endParaRP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 16 ч.00- Молебен о болящих в молитвенной комнате </a:t>
            </a:r>
            <a:r>
              <a:rPr lang="ru-RU" sz="1600" dirty="0" err="1" smtClean="0">
                <a:latin typeface="Bahnschrift Condensed" panose="020B0502040204020203" pitchFamily="34" charset="0"/>
              </a:rPr>
              <a:t>Шарканской</a:t>
            </a:r>
            <a:r>
              <a:rPr lang="ru-RU" sz="1600" dirty="0" smtClean="0">
                <a:latin typeface="Bahnschrift Condensed" panose="020B0502040204020203" pitchFamily="34" charset="0"/>
              </a:rPr>
              <a:t> ЦРБ</a:t>
            </a: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                  ПЯТНИЦА 17 ЯНВАРЯ</a:t>
            </a: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8 ч.00- Часы </a:t>
            </a:r>
            <a:r>
              <a:rPr lang="ru-RU" sz="1600" dirty="0" err="1" smtClean="0">
                <a:latin typeface="Bahnschrift Condensed" panose="020B0502040204020203" pitchFamily="34" charset="0"/>
              </a:rPr>
              <a:t>навечерия</a:t>
            </a:r>
            <a:endParaRPr lang="ru-RU" sz="1600" dirty="0" smtClean="0">
              <a:latin typeface="Bahnschrift Condensed" panose="020B0502040204020203" pitchFamily="34" charset="0"/>
            </a:endParaRP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 17 ч.00- Вечерня, утреня</a:t>
            </a: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                    СУББОТА 18 ЯНВАРЯ</a:t>
            </a:r>
          </a:p>
          <a:p>
            <a:r>
              <a:rPr lang="ru-RU" sz="1600" dirty="0" err="1" smtClean="0">
                <a:latin typeface="Bahnschrift Condensed" panose="020B0502040204020203" pitchFamily="34" charset="0"/>
              </a:rPr>
              <a:t>Навечерие</a:t>
            </a:r>
            <a:r>
              <a:rPr lang="ru-RU" sz="1600" dirty="0" smtClean="0">
                <a:latin typeface="Bahnschrift Condensed" panose="020B0502040204020203" pitchFamily="34" charset="0"/>
              </a:rPr>
              <a:t> Богоявления (Крещенский сочельник)</a:t>
            </a: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 8 ч.00- Литургия Василия Великого, великая вечерня. Великое освящение воды в </a:t>
            </a:r>
            <a:r>
              <a:rPr lang="ru-RU" sz="1600" dirty="0" err="1" smtClean="0">
                <a:latin typeface="Bahnschrift Condensed" panose="020B0502040204020203" pitchFamily="34" charset="0"/>
              </a:rPr>
              <a:t>с.Сосновка</a:t>
            </a:r>
            <a:endParaRPr lang="ru-RU" sz="1600" dirty="0" smtClean="0">
              <a:latin typeface="Bahnschrift Condensed" panose="020B0502040204020203" pitchFamily="34" charset="0"/>
            </a:endParaRP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13 ч.00- великое освящение воды в </a:t>
            </a:r>
            <a:r>
              <a:rPr lang="ru-RU" sz="1600" dirty="0" err="1" smtClean="0">
                <a:latin typeface="Bahnschrift Condensed" panose="020B0502040204020203" pitchFamily="34" charset="0"/>
              </a:rPr>
              <a:t>дер.Петуньки</a:t>
            </a:r>
            <a:endParaRPr lang="ru-RU" sz="1600" dirty="0" smtClean="0">
              <a:latin typeface="Bahnschrift Condensed" panose="020B0502040204020203" pitchFamily="34" charset="0"/>
            </a:endParaRP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 14 ч.00- великое освящение воды в </a:t>
            </a:r>
            <a:r>
              <a:rPr lang="ru-RU" sz="1600" dirty="0" err="1" smtClean="0">
                <a:latin typeface="Bahnschrift Condensed" panose="020B0502040204020203" pitchFamily="34" charset="0"/>
              </a:rPr>
              <a:t>с.Сюрсовай</a:t>
            </a:r>
            <a:endParaRPr lang="ru-RU" sz="1600" dirty="0" smtClean="0">
              <a:latin typeface="Bahnschrift Condensed" panose="020B0502040204020203" pitchFamily="34" charset="0"/>
            </a:endParaRP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 15 ч.00- великое освящение воды в </a:t>
            </a:r>
            <a:r>
              <a:rPr lang="ru-RU" sz="1600" dirty="0" err="1" smtClean="0">
                <a:latin typeface="Bahnschrift Condensed" panose="020B0502040204020203" pitchFamily="34" charset="0"/>
              </a:rPr>
              <a:t>дер.Н.Быги</a:t>
            </a:r>
            <a:endParaRPr lang="ru-RU" sz="1600" dirty="0" smtClean="0">
              <a:latin typeface="Bahnschrift Condensed" panose="020B0502040204020203" pitchFamily="34" charset="0"/>
            </a:endParaRP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 17 ч.00- Всенощное бдение</a:t>
            </a: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                 ВОСКРЕСЕНИЕ 19 ЯНВАРЯ</a:t>
            </a: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СВЯТОЕ БОГОЯВЛЕНИЕ. КРЕЩЕНИЕ ГОСПОДА БОГА И СПАСА НАШЕГО ИИСУСА ХРИСТА</a:t>
            </a: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 7 ч.00- Литургия Василия Великого</a:t>
            </a: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10 ч.00- Крестный ход на святой источник, великое освящение воды</a:t>
            </a: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 12 ч 30 мин - Великое освящение воды в </a:t>
            </a:r>
            <a:r>
              <a:rPr lang="ru-RU" sz="1600" dirty="0" err="1" smtClean="0">
                <a:latin typeface="Bahnschrift Condensed" panose="020B0502040204020203" pitchFamily="34" charset="0"/>
              </a:rPr>
              <a:t>с.Зюзино</a:t>
            </a:r>
            <a:endParaRPr lang="ru-RU" sz="1600" dirty="0" smtClean="0">
              <a:latin typeface="Bahnschrift Condensed" panose="020B0502040204020203" pitchFamily="34" charset="0"/>
            </a:endParaRP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 13 ч 45 мин - Великое освящение воды в </a:t>
            </a:r>
            <a:r>
              <a:rPr lang="ru-RU" sz="1600" dirty="0" err="1" smtClean="0">
                <a:latin typeface="Bahnschrift Condensed" panose="020B0502040204020203" pitchFamily="34" charset="0"/>
              </a:rPr>
              <a:t>дер.Кельдыш</a:t>
            </a:r>
            <a:endParaRPr lang="ru-RU" sz="1600" dirty="0" smtClean="0">
              <a:latin typeface="Bahnschrift Condensed" panose="020B0502040204020203" pitchFamily="34" charset="0"/>
            </a:endParaRP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14 ч 45мин-  Великое освящение воды в </a:t>
            </a:r>
            <a:r>
              <a:rPr lang="ru-RU" sz="1600" dirty="0" err="1" smtClean="0">
                <a:latin typeface="Bahnschrift Condensed" panose="020B0502040204020203" pitchFamily="34" charset="0"/>
              </a:rPr>
              <a:t>с.Гондырвай</a:t>
            </a:r>
            <a:endParaRPr lang="ru-RU" sz="1600" dirty="0" smtClean="0">
              <a:latin typeface="Bahnschrift Condensed" panose="020B0502040204020203" pitchFamily="34" charset="0"/>
            </a:endParaRP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15 ч 45 мин-  Великое освящение воды в </a:t>
            </a:r>
            <a:r>
              <a:rPr lang="ru-RU" sz="1600" dirty="0" err="1" smtClean="0">
                <a:latin typeface="Bahnschrift Condensed" panose="020B0502040204020203" pitchFamily="34" charset="0"/>
              </a:rPr>
              <a:t>с.Мишкино</a:t>
            </a:r>
            <a:endParaRPr lang="ru-RU" sz="1600" dirty="0" smtClean="0">
              <a:latin typeface="Bahnschrift Condensed" panose="020B0502040204020203" pitchFamily="34" charset="0"/>
            </a:endParaRPr>
          </a:p>
          <a:p>
            <a:r>
              <a:rPr lang="ru-RU" sz="1600" dirty="0" smtClean="0">
                <a:latin typeface="Bahnschrift Condensed" panose="020B0502040204020203" pitchFamily="34" charset="0"/>
              </a:rPr>
              <a:t> 16 ч 15 мин - Великое освящение воды в </a:t>
            </a:r>
            <a:r>
              <a:rPr lang="ru-RU" sz="1600" dirty="0" err="1" smtClean="0">
                <a:latin typeface="Bahnschrift Condensed" panose="020B0502040204020203" pitchFamily="34" charset="0"/>
              </a:rPr>
              <a:t>с.М</a:t>
            </a:r>
            <a:r>
              <a:rPr lang="ru-RU" dirty="0" err="1" smtClean="0"/>
              <a:t>.Казес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363" y="1"/>
            <a:ext cx="6897363" cy="914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6632" y="58616"/>
            <a:ext cx="56166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Bahnschrift Condensed" panose="020B0502040204020203" pitchFamily="34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Bahnschrift Condensed" panose="020B0502040204020203" pitchFamily="34" charset="0"/>
              </a:rPr>
              <a:t>              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2656" y="724218"/>
            <a:ext cx="65253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                     </a:t>
            </a:r>
            <a:endParaRPr lang="ru-RU" sz="2000" b="1" dirty="0">
              <a:latin typeface="Bahnschrift Condensed" panose="020B0502040204020203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"/>
            <a:ext cx="685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ahnschrift Condensed" panose="020B0502040204020203" pitchFamily="34" charset="0"/>
              </a:rPr>
              <a:t>               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Bahnschrift Condensed" panose="020B0502040204020203" pitchFamily="34" charset="0"/>
              </a:rPr>
              <a:t>РАСПИСАНИЕ </a:t>
            </a:r>
            <a:r>
              <a:rPr lang="ru-RU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Bahnschrift Condensed" panose="020B0502040204020203" pitchFamily="34" charset="0"/>
              </a:rPr>
              <a:t>БОГОСЛУЖЕНИЙ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60648" y="612614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Bahnschrift Condensed" panose="020B0502040204020203" pitchFamily="34" charset="0"/>
              </a:rPr>
              <a:t>                           </a:t>
            </a:r>
            <a:endParaRPr lang="ru-RU" dirty="0">
              <a:latin typeface="Bahnschrift Condensed" panose="020B0502040204020203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64704" y="612614"/>
            <a:ext cx="5976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                         </a:t>
            </a:r>
            <a:endParaRPr lang="ru-RU" sz="2200" b="1" dirty="0">
              <a:latin typeface="Bahnschrift Condensed" panose="020B0502040204020203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0648" y="539552"/>
            <a:ext cx="65973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                  </a:t>
            </a:r>
            <a:endParaRPr lang="ru-RU" sz="2000" b="1" dirty="0">
              <a:latin typeface="Bahnschrift Condensed" panose="020B0502040204020203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6631" y="646333"/>
            <a:ext cx="6684765" cy="858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                        </a:t>
            </a:r>
            <a:r>
              <a:rPr lang="ru-RU" sz="2400" b="1" dirty="0" smtClean="0">
                <a:solidFill>
                  <a:srgbClr val="0033CC"/>
                </a:solidFill>
                <a:latin typeface="Bahnschrift Condensed" panose="020B0502040204020203" pitchFamily="34" charset="0"/>
              </a:rPr>
              <a:t>ВТОРНИК 25 ФЕВРАЛЯ</a:t>
            </a:r>
            <a:endParaRPr lang="ru-RU" sz="2400" dirty="0">
              <a:solidFill>
                <a:srgbClr val="0033CC"/>
              </a:solidFill>
              <a:latin typeface="Bahnschrift Condensed" panose="020B0502040204020203" pitchFamily="34" charset="0"/>
            </a:endParaRPr>
          </a:p>
          <a:p>
            <a:r>
              <a:rPr lang="ru-RU" sz="2000" dirty="0" smtClean="0">
                <a:latin typeface="Bahnschrift Condensed" panose="020B0502040204020203" pitchFamily="34" charset="0"/>
              </a:rPr>
              <a:t> </a:t>
            </a:r>
            <a:r>
              <a:rPr lang="ru-RU" sz="2400" b="1" i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8 </a:t>
            </a:r>
            <a:r>
              <a:rPr lang="ru-RU" sz="2400" b="1" i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ч.00- Акафист </a:t>
            </a:r>
            <a:r>
              <a:rPr lang="ru-RU" sz="2400" b="1" i="1" dirty="0" err="1">
                <a:solidFill>
                  <a:srgbClr val="FF0000"/>
                </a:solidFill>
                <a:latin typeface="Bahnschrift Condensed" panose="020B0502040204020203" pitchFamily="34" charset="0"/>
              </a:rPr>
              <a:t>свт.Алексию</a:t>
            </a:r>
            <a:r>
              <a:rPr lang="ru-RU" sz="2400" b="1" i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, митр. Московскому, заупокойная лития</a:t>
            </a:r>
          </a:p>
          <a:p>
            <a:r>
              <a:rPr lang="ru-RU" sz="2000" b="1" dirty="0" smtClean="0">
                <a:latin typeface="Bahnschrift Condensed" panose="020B0502040204020203" pitchFamily="34" charset="0"/>
              </a:rPr>
              <a:t>                         </a:t>
            </a:r>
            <a:r>
              <a:rPr lang="ru-RU" sz="2400" b="1" dirty="0" smtClean="0">
                <a:solidFill>
                  <a:srgbClr val="0033CC"/>
                </a:solidFill>
                <a:latin typeface="Bahnschrift Condensed" panose="020B0502040204020203" pitchFamily="34" charset="0"/>
              </a:rPr>
              <a:t>СРЕДА 26 ФЕВРАЛЯ</a:t>
            </a:r>
            <a:endParaRPr lang="ru-RU" sz="2400" dirty="0">
              <a:solidFill>
                <a:srgbClr val="0033CC"/>
              </a:solidFill>
              <a:latin typeface="Bahnschrift Condensed" panose="020B0502040204020203" pitchFamily="34" charset="0"/>
            </a:endParaRPr>
          </a:p>
          <a:p>
            <a:r>
              <a:rPr lang="ru-RU" sz="2000" dirty="0" smtClean="0">
                <a:latin typeface="Bahnschrift Condensed" panose="020B0502040204020203" pitchFamily="34" charset="0"/>
              </a:rPr>
              <a:t> </a:t>
            </a:r>
            <a:r>
              <a:rPr lang="ru-RU" sz="2000" b="1" i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8 </a:t>
            </a:r>
            <a:r>
              <a:rPr lang="ru-RU" sz="2000" b="1" i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ч.00- </a:t>
            </a:r>
            <a:r>
              <a:rPr lang="ru-RU" sz="2000" b="1" i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Акафист </a:t>
            </a:r>
            <a:r>
              <a:rPr lang="ru-RU" sz="2000" b="1" i="1" dirty="0" err="1">
                <a:solidFill>
                  <a:srgbClr val="FF0000"/>
                </a:solidFill>
                <a:latin typeface="Bahnschrift Condensed" panose="020B0502040204020203" pitchFamily="34" charset="0"/>
              </a:rPr>
              <a:t>мч.Вонифатию</a:t>
            </a:r>
            <a:r>
              <a:rPr lang="ru-RU" sz="2000" b="1" i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, водосвятие на </a:t>
            </a:r>
            <a:r>
              <a:rPr lang="ru-RU" sz="2000" b="1" i="1" dirty="0" err="1">
                <a:solidFill>
                  <a:srgbClr val="FF0000"/>
                </a:solidFill>
                <a:latin typeface="Bahnschrift Condensed" panose="020B0502040204020203" pitchFamily="34" charset="0"/>
              </a:rPr>
              <a:t>св.источнике</a:t>
            </a:r>
            <a:r>
              <a:rPr lang="ru-RU" sz="2000" b="1" i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, заупокойная лития в Часовне </a:t>
            </a:r>
            <a:r>
              <a:rPr lang="ru-RU" sz="2000" b="1" i="1" dirty="0" err="1">
                <a:solidFill>
                  <a:srgbClr val="FF0000"/>
                </a:solidFill>
                <a:latin typeface="Bahnschrift Condensed" panose="020B0502040204020203" pitchFamily="34" charset="0"/>
              </a:rPr>
              <a:t>мц.Фотинии</a:t>
            </a:r>
            <a:r>
              <a:rPr lang="ru-RU" sz="2000" b="1" i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 </a:t>
            </a:r>
          </a:p>
          <a:p>
            <a:r>
              <a:rPr lang="ru-RU" sz="2000" b="1" i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16 </a:t>
            </a:r>
            <a:r>
              <a:rPr lang="ru-RU" sz="2000" b="1" i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ч 30 мин </a:t>
            </a:r>
            <a:r>
              <a:rPr lang="ru-RU" sz="2000" b="1" i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- Акафист </a:t>
            </a:r>
            <a:r>
              <a:rPr lang="ru-RU" sz="2000" b="1" i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иконе Божией Матери «</a:t>
            </a:r>
            <a:r>
              <a:rPr lang="ru-RU" sz="2000" b="1" i="1" dirty="0" err="1">
                <a:solidFill>
                  <a:srgbClr val="FF0000"/>
                </a:solidFill>
                <a:latin typeface="Bahnschrift Condensed" panose="020B0502040204020203" pitchFamily="34" charset="0"/>
              </a:rPr>
              <a:t>Скоропослушница</a:t>
            </a:r>
            <a:r>
              <a:rPr lang="ru-RU" sz="2000" b="1" i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»</a:t>
            </a:r>
          </a:p>
          <a:p>
            <a:r>
              <a:rPr lang="ru-RU" sz="2400" b="1" dirty="0" smtClean="0">
                <a:solidFill>
                  <a:srgbClr val="0033CC"/>
                </a:solidFill>
                <a:latin typeface="Bahnschrift Condensed" panose="020B0502040204020203" pitchFamily="34" charset="0"/>
              </a:rPr>
              <a:t>                         ЧЕТВЕРГ 27 ФЕВРАЛЯ</a:t>
            </a:r>
            <a:endParaRPr lang="ru-RU" sz="2400" dirty="0">
              <a:solidFill>
                <a:srgbClr val="0033CC"/>
              </a:solidFill>
              <a:latin typeface="Bahnschrift Condensed" panose="020B0502040204020203" pitchFamily="34" charset="0"/>
            </a:endParaRPr>
          </a:p>
          <a:p>
            <a:r>
              <a:rPr lang="ru-RU" sz="2000" dirty="0" smtClean="0">
                <a:latin typeface="Bahnschrift Condensed" panose="020B0502040204020203" pitchFamily="34" charset="0"/>
              </a:rPr>
              <a:t> </a:t>
            </a:r>
            <a:r>
              <a:rPr lang="ru-RU" sz="2000" b="1" i="1" dirty="0">
                <a:solidFill>
                  <a:srgbClr val="FF3300"/>
                </a:solidFill>
                <a:latin typeface="Bahnschrift Condensed" panose="020B0502040204020203" pitchFamily="34" charset="0"/>
              </a:rPr>
              <a:t>8 </a:t>
            </a:r>
            <a:r>
              <a:rPr lang="ru-RU" sz="2000" b="1" i="1" dirty="0" smtClean="0">
                <a:solidFill>
                  <a:srgbClr val="FF3300"/>
                </a:solidFill>
                <a:latin typeface="Bahnschrift Condensed" panose="020B0502040204020203" pitchFamily="34" charset="0"/>
              </a:rPr>
              <a:t>ч.00- </a:t>
            </a:r>
            <a:r>
              <a:rPr lang="ru-RU" sz="2000" b="1" i="1" dirty="0">
                <a:solidFill>
                  <a:srgbClr val="FF3300"/>
                </a:solidFill>
                <a:latin typeface="Bahnschrift Condensed" panose="020B0502040204020203" pitchFamily="34" charset="0"/>
              </a:rPr>
              <a:t>Молебен </a:t>
            </a:r>
            <a:r>
              <a:rPr lang="ru-RU" sz="2000" b="1" i="1" dirty="0" err="1">
                <a:solidFill>
                  <a:srgbClr val="FF3300"/>
                </a:solidFill>
                <a:latin typeface="Bahnschrift Condensed" panose="020B0502040204020203" pitchFamily="34" charset="0"/>
              </a:rPr>
              <a:t>равноап.Кириллу</a:t>
            </a:r>
            <a:r>
              <a:rPr lang="ru-RU" sz="2000" b="1" i="1" dirty="0">
                <a:solidFill>
                  <a:srgbClr val="FF3300"/>
                </a:solidFill>
                <a:latin typeface="Bahnschrift Condensed" panose="020B0502040204020203" pitchFamily="34" charset="0"/>
              </a:rPr>
              <a:t>, учителю Словенскому, заупокойная лития</a:t>
            </a:r>
          </a:p>
          <a:p>
            <a:r>
              <a:rPr lang="ru-RU" sz="2800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16 ч.00- </a:t>
            </a:r>
            <a:r>
              <a:rPr lang="ru-RU" sz="2800" b="1" dirty="0">
                <a:solidFill>
                  <a:srgbClr val="C00000"/>
                </a:solidFill>
                <a:latin typeface="Bahnschrift Condensed" panose="020B0502040204020203" pitchFamily="34" charset="0"/>
              </a:rPr>
              <a:t>Молебен о болящих в молитвенной комнате </a:t>
            </a:r>
            <a:r>
              <a:rPr lang="ru-RU" sz="2800" b="1" dirty="0" err="1">
                <a:solidFill>
                  <a:srgbClr val="C00000"/>
                </a:solidFill>
                <a:latin typeface="Bahnschrift Condensed" panose="020B0502040204020203" pitchFamily="34" charset="0"/>
              </a:rPr>
              <a:t>Шарканской</a:t>
            </a:r>
            <a:r>
              <a:rPr lang="ru-RU" sz="2800" b="1" dirty="0">
                <a:solidFill>
                  <a:srgbClr val="C00000"/>
                </a:solidFill>
                <a:latin typeface="Bahnschrift Condensed" panose="020B0502040204020203" pitchFamily="34" charset="0"/>
              </a:rPr>
              <a:t> ЦРБ</a:t>
            </a:r>
          </a:p>
          <a:p>
            <a:r>
              <a:rPr lang="ru-RU" sz="2400" b="1" dirty="0" smtClean="0">
                <a:latin typeface="Bahnschrift Condensed" panose="020B0502040204020203" pitchFamily="34" charset="0"/>
              </a:rPr>
              <a:t>                       </a:t>
            </a:r>
            <a:r>
              <a:rPr lang="ru-RU" sz="2400" b="1" dirty="0" smtClean="0">
                <a:solidFill>
                  <a:srgbClr val="0033CC"/>
                </a:solidFill>
                <a:latin typeface="Bahnschrift Condensed" panose="020B0502040204020203" pitchFamily="34" charset="0"/>
              </a:rPr>
              <a:t>ПЯТНИЦА 28 ФЕВРАЛЯ</a:t>
            </a:r>
            <a:endParaRPr lang="ru-RU" sz="2400" dirty="0">
              <a:solidFill>
                <a:srgbClr val="0033CC"/>
              </a:solidFill>
              <a:latin typeface="Bahnschrift Condensed" panose="020B0502040204020203" pitchFamily="34" charset="0"/>
            </a:endParaRPr>
          </a:p>
          <a:p>
            <a:r>
              <a:rPr lang="ru-RU" sz="2000" b="1" i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8 ч.00- </a:t>
            </a:r>
            <a:r>
              <a:rPr lang="ru-RU" sz="2000" b="1" i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Молебен ап. от 70-ти </a:t>
            </a:r>
            <a:r>
              <a:rPr lang="ru-RU" sz="2000" b="1" i="1" dirty="0" err="1">
                <a:solidFill>
                  <a:srgbClr val="FF0000"/>
                </a:solidFill>
                <a:latin typeface="Bahnschrift Condensed" panose="020B0502040204020203" pitchFamily="34" charset="0"/>
              </a:rPr>
              <a:t>Онисиму</a:t>
            </a:r>
            <a:r>
              <a:rPr lang="ru-RU" sz="2000" b="1" i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, заупокойная лития</a:t>
            </a:r>
          </a:p>
          <a:p>
            <a:r>
              <a:rPr lang="ru-RU" sz="2000" dirty="0" smtClean="0">
                <a:latin typeface="Bahnschrift Condensed" panose="020B0502040204020203" pitchFamily="34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Bahnschrift Condensed" panose="020B0502040204020203" pitchFamily="34" charset="0"/>
              </a:rPr>
              <a:t>17 </a:t>
            </a:r>
            <a:r>
              <a:rPr lang="ru-RU" sz="2000" b="1" dirty="0" smtClean="0">
                <a:solidFill>
                  <a:srgbClr val="002060"/>
                </a:solidFill>
                <a:latin typeface="Bahnschrift Condensed" panose="020B0502040204020203" pitchFamily="34" charset="0"/>
              </a:rPr>
              <a:t>ч.00- </a:t>
            </a:r>
            <a:r>
              <a:rPr lang="ru-RU" sz="2000" b="1" dirty="0" err="1">
                <a:solidFill>
                  <a:srgbClr val="002060"/>
                </a:solidFill>
                <a:latin typeface="Bahnschrift Condensed" panose="020B0502040204020203" pitchFamily="34" charset="0"/>
              </a:rPr>
              <a:t>Славословное</a:t>
            </a:r>
            <a:r>
              <a:rPr lang="ru-RU" sz="2000" b="1" dirty="0">
                <a:solidFill>
                  <a:srgbClr val="002060"/>
                </a:solidFill>
                <a:latin typeface="Bahnschrift Condensed" panose="020B0502040204020203" pitchFamily="34" charset="0"/>
              </a:rPr>
              <a:t> богослужение</a:t>
            </a:r>
          </a:p>
          <a:p>
            <a:r>
              <a:rPr lang="ru-RU" sz="2400" b="1" dirty="0" smtClean="0">
                <a:latin typeface="Bahnschrift Condensed" panose="020B0502040204020203" pitchFamily="34" charset="0"/>
              </a:rPr>
              <a:t>                      </a:t>
            </a:r>
            <a:r>
              <a:rPr lang="ru-RU" sz="2400" b="1" dirty="0" smtClean="0">
                <a:solidFill>
                  <a:srgbClr val="0033CC"/>
                </a:solidFill>
                <a:latin typeface="Bahnschrift Condensed" panose="020B0502040204020203" pitchFamily="34" charset="0"/>
              </a:rPr>
              <a:t>СУББОТА 1 МАРТА</a:t>
            </a:r>
          </a:p>
          <a:p>
            <a:r>
              <a:rPr lang="ru-RU" sz="2000" b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           </a:t>
            </a:r>
            <a:r>
              <a:rPr lang="ru-RU" sz="2400" b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Всех </a:t>
            </a:r>
            <a:r>
              <a:rPr lang="ru-RU" sz="2400" b="1" dirty="0">
                <a:solidFill>
                  <a:srgbClr val="FF0000"/>
                </a:solidFill>
                <a:latin typeface="Bahnschrift Condensed" panose="020B0502040204020203" pitchFamily="34" charset="0"/>
              </a:rPr>
              <a:t>преподобных отцов, в подвиге просиявших</a:t>
            </a:r>
            <a:endParaRPr lang="ru-RU" sz="2400" dirty="0">
              <a:solidFill>
                <a:srgbClr val="FF0000"/>
              </a:solidFill>
              <a:latin typeface="Bahnschrift Condensed" panose="020B0502040204020203" pitchFamily="34" charset="0"/>
            </a:endParaRPr>
          </a:p>
          <a:p>
            <a:r>
              <a:rPr lang="ru-RU" sz="2000" dirty="0" smtClean="0">
                <a:latin typeface="Bahnschrift Condensed" panose="020B0502040204020203" pitchFamily="34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Bahnschrift Condensed" panose="020B0502040204020203" pitchFamily="34" charset="0"/>
              </a:rPr>
              <a:t>8 </a:t>
            </a:r>
            <a:r>
              <a:rPr lang="ru-RU" sz="2000" b="1" dirty="0" smtClean="0">
                <a:solidFill>
                  <a:srgbClr val="002060"/>
                </a:solidFill>
                <a:latin typeface="Bahnschrift Condensed" panose="020B0502040204020203" pitchFamily="34" charset="0"/>
              </a:rPr>
              <a:t>ч.00- </a:t>
            </a:r>
            <a:r>
              <a:rPr lang="ru-RU" sz="2000" b="1" dirty="0">
                <a:solidFill>
                  <a:srgbClr val="002060"/>
                </a:solidFill>
                <a:latin typeface="Bahnschrift Condensed" panose="020B0502040204020203" pitchFamily="34" charset="0"/>
              </a:rPr>
              <a:t>Литургия Иоанна Златоуста в </a:t>
            </a:r>
            <a:r>
              <a:rPr lang="ru-RU" sz="2000" b="1" dirty="0" err="1">
                <a:solidFill>
                  <a:srgbClr val="002060"/>
                </a:solidFill>
                <a:latin typeface="Bahnschrift Condensed" panose="020B0502040204020203" pitchFamily="34" charset="0"/>
              </a:rPr>
              <a:t>с.Сосновка</a:t>
            </a:r>
            <a:endParaRPr lang="ru-RU" sz="2000" b="1" dirty="0">
              <a:solidFill>
                <a:srgbClr val="C00000"/>
              </a:solidFill>
              <a:latin typeface="Bahnschrift Condensed" panose="020B0502040204020203" pitchFamily="34" charset="0"/>
            </a:endParaRPr>
          </a:p>
          <a:p>
            <a:r>
              <a:rPr lang="ru-RU" sz="2800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14 </a:t>
            </a:r>
            <a:r>
              <a:rPr lang="ru-RU" sz="2800" b="1" dirty="0">
                <a:solidFill>
                  <a:srgbClr val="C00000"/>
                </a:solidFill>
                <a:latin typeface="Bahnschrift Condensed" panose="020B0502040204020203" pitchFamily="34" charset="0"/>
              </a:rPr>
              <a:t>ч 30 </a:t>
            </a:r>
            <a:r>
              <a:rPr lang="ru-RU" sz="2800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мин-  </a:t>
            </a:r>
            <a:r>
              <a:rPr lang="ru-RU" sz="2800" b="1" dirty="0">
                <a:solidFill>
                  <a:srgbClr val="C00000"/>
                </a:solidFill>
                <a:latin typeface="Bahnschrift Condensed" panose="020B0502040204020203" pitchFamily="34" charset="0"/>
              </a:rPr>
              <a:t>Молебен о воинах, участвующих в СВО</a:t>
            </a:r>
          </a:p>
          <a:p>
            <a:r>
              <a:rPr lang="ru-RU" sz="2000" dirty="0" smtClean="0">
                <a:latin typeface="Bahnschrift Condensed" panose="020B0502040204020203" pitchFamily="34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Bahnschrift Condensed" panose="020B0502040204020203" pitchFamily="34" charset="0"/>
              </a:rPr>
              <a:t>15 </a:t>
            </a:r>
            <a:r>
              <a:rPr lang="ru-RU" sz="2000" b="1" dirty="0" smtClean="0">
                <a:solidFill>
                  <a:srgbClr val="002060"/>
                </a:solidFill>
                <a:latin typeface="Bahnschrift Condensed" panose="020B0502040204020203" pitchFamily="34" charset="0"/>
              </a:rPr>
              <a:t>ч.00- </a:t>
            </a:r>
            <a:r>
              <a:rPr lang="ru-RU" sz="2000" b="1" dirty="0">
                <a:solidFill>
                  <a:srgbClr val="002060"/>
                </a:solidFill>
                <a:latin typeface="Bahnschrift Condensed" panose="020B0502040204020203" pitchFamily="34" charset="0"/>
              </a:rPr>
              <a:t>Всенощное бдение</a:t>
            </a:r>
          </a:p>
          <a:p>
            <a:r>
              <a:rPr lang="ru-RU" sz="2000" b="1" dirty="0" smtClean="0">
                <a:latin typeface="Bahnschrift Condensed" panose="020B0502040204020203" pitchFamily="34" charset="0"/>
              </a:rPr>
              <a:t>                   </a:t>
            </a:r>
            <a:r>
              <a:rPr lang="ru-RU" sz="2400" b="1" dirty="0" smtClean="0">
                <a:solidFill>
                  <a:srgbClr val="0033CC"/>
                </a:solidFill>
                <a:latin typeface="Bahnschrift Condensed" panose="020B0502040204020203" pitchFamily="34" charset="0"/>
              </a:rPr>
              <a:t>ВОСКРЕСЕНИЕ 2 МАРТА</a:t>
            </a:r>
            <a:endParaRPr lang="ru-RU" sz="2400" dirty="0">
              <a:solidFill>
                <a:srgbClr val="0033CC"/>
              </a:solidFill>
              <a:latin typeface="Bahnschrift Condensed" panose="020B0502040204020203" pitchFamily="34" charset="0"/>
            </a:endParaRPr>
          </a:p>
          <a:p>
            <a:r>
              <a:rPr lang="ru-RU" sz="2400" b="1" i="1" dirty="0">
                <a:solidFill>
                  <a:srgbClr val="FF3300"/>
                </a:solidFill>
                <a:latin typeface="Bahnschrift Condensed" panose="020B0502040204020203" pitchFamily="34" charset="0"/>
              </a:rPr>
              <a:t>Неделя сыропустная. Воспоминание Адамова изгнания из рая</a:t>
            </a:r>
            <a:endParaRPr lang="ru-RU" sz="2400" i="1" dirty="0">
              <a:solidFill>
                <a:srgbClr val="FF3300"/>
              </a:solidFill>
              <a:latin typeface="Bahnschrift Condensed" panose="020B0502040204020203" pitchFamily="34" charset="0"/>
            </a:endParaRPr>
          </a:p>
          <a:p>
            <a:r>
              <a:rPr lang="ru-RU" sz="2400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7 ч.00- </a:t>
            </a:r>
            <a:r>
              <a:rPr lang="ru-RU" sz="2400" b="1" dirty="0">
                <a:solidFill>
                  <a:srgbClr val="C00000"/>
                </a:solidFill>
                <a:latin typeface="Bahnschrift Condensed" panose="020B0502040204020203" pitchFamily="34" charset="0"/>
              </a:rPr>
              <a:t>Литургия Иоанна Златоуста</a:t>
            </a:r>
          </a:p>
          <a:p>
            <a:r>
              <a:rPr lang="ru-RU" sz="2400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 </a:t>
            </a:r>
            <a:r>
              <a:rPr lang="ru-RU" sz="2400" b="1" dirty="0">
                <a:solidFill>
                  <a:srgbClr val="C00000"/>
                </a:solidFill>
                <a:latin typeface="Bahnschrift Condensed" panose="020B0502040204020203" pitchFamily="34" charset="0"/>
              </a:rPr>
              <a:t>9 </a:t>
            </a:r>
            <a:r>
              <a:rPr lang="ru-RU" sz="2400" b="1" dirty="0" smtClean="0">
                <a:solidFill>
                  <a:srgbClr val="C00000"/>
                </a:solidFill>
                <a:latin typeface="Bahnschrift Condensed" panose="020B0502040204020203" pitchFamily="34" charset="0"/>
              </a:rPr>
              <a:t>ч.00- </a:t>
            </a:r>
            <a:r>
              <a:rPr lang="ru-RU" sz="2400" b="1" dirty="0">
                <a:solidFill>
                  <a:srgbClr val="C00000"/>
                </a:solidFill>
                <a:latin typeface="Bahnschrift Condensed" panose="020B0502040204020203" pitchFamily="34" charset="0"/>
              </a:rPr>
              <a:t>Вечерня с чином прощения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apto\Desktop\728b2a5fefa22e7b3a87a4c327f7915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8" r="2845" b="5773"/>
          <a:stretch>
            <a:fillRect/>
          </a:stretch>
        </p:blipFill>
        <p:spPr bwMode="auto">
          <a:xfrm>
            <a:off x="0" y="-119"/>
            <a:ext cx="6850945" cy="9134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Текстовое поле 3"/>
          <p:cNvSpPr txBox="1"/>
          <p:nvPr/>
        </p:nvSpPr>
        <p:spPr>
          <a:xfrm>
            <a:off x="1196975" y="1187450"/>
            <a:ext cx="5711825" cy="26879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ru-RU" altLang="en-US"/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692696" y="827584"/>
            <a:ext cx="5976664" cy="132633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altLang="en-US" sz="2000" b="1" dirty="0">
                <a:solidFill>
                  <a:srgbClr val="0033CC"/>
                </a:solidFill>
                <a:latin typeface="Arial Black" panose="020B0A04020102020204" charset="0"/>
                <a:cs typeface="Arial Black" panose="020B0A04020102020204" charset="0"/>
              </a:rPr>
              <a:t>  </a:t>
            </a:r>
            <a:r>
              <a:rPr lang="ru-RU" altLang="en-US" b="1" dirty="0">
                <a:solidFill>
                  <a:srgbClr val="0033CC"/>
                </a:solidFill>
                <a:latin typeface="Arial Black" panose="020B0A04020102020204" charset="0"/>
                <a:cs typeface="Arial Black" panose="020B0A04020102020204" charset="0"/>
              </a:rPr>
              <a:t>РАСПИСАНИЕ </a:t>
            </a:r>
            <a:r>
              <a:rPr lang="ru-RU" altLang="en-US" sz="2000" b="1" dirty="0">
                <a:solidFill>
                  <a:srgbClr val="0033CC"/>
                </a:solidFill>
                <a:latin typeface="Arial Black" panose="020B0A04020102020204" charset="0"/>
                <a:cs typeface="Arial Black" panose="020B0A04020102020204" charset="0"/>
              </a:rPr>
              <a:t>    </a:t>
            </a:r>
            <a:r>
              <a:rPr lang="ru-RU" altLang="en-US" sz="2000" b="1" dirty="0" smtClean="0">
                <a:solidFill>
                  <a:srgbClr val="0033CC"/>
                </a:solidFill>
                <a:latin typeface="Arial Black" panose="020B0A04020102020204" charset="0"/>
                <a:cs typeface="Arial Black" panose="020B0A04020102020204" charset="0"/>
              </a:rPr>
              <a:t>        </a:t>
            </a:r>
            <a:r>
              <a:rPr lang="ru-RU" altLang="en-US" b="1" dirty="0" smtClean="0">
                <a:solidFill>
                  <a:srgbClr val="0033CC"/>
                </a:solidFill>
                <a:latin typeface="Arial Black" panose="020B0A04020102020204" charset="0"/>
                <a:cs typeface="Arial Black" panose="020B0A04020102020204" charset="0"/>
              </a:rPr>
              <a:t>БОГОСЛУЖЕНИЙ</a:t>
            </a:r>
            <a:endParaRPr lang="ru-RU" altLang="en-US" b="1" dirty="0">
              <a:solidFill>
                <a:srgbClr val="0033CC"/>
              </a:solidFill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6" name="Текстовое поле 5"/>
          <p:cNvSpPr txBox="1"/>
          <p:nvPr/>
        </p:nvSpPr>
        <p:spPr>
          <a:xfrm>
            <a:off x="1340769" y="1187450"/>
            <a:ext cx="5118452" cy="152666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ru-RU" b="1" dirty="0" smtClean="0">
                <a:solidFill>
                  <a:srgbClr val="0033CC"/>
                </a:solidFill>
              </a:rPr>
              <a:t>                 ПОНЕДЕЛЬНИК </a:t>
            </a:r>
            <a:r>
              <a:rPr lang="ru-RU" b="1" dirty="0">
                <a:solidFill>
                  <a:srgbClr val="0033CC"/>
                </a:solidFill>
              </a:rPr>
              <a:t>9 ИЮНЯ</a:t>
            </a:r>
            <a:endParaRPr lang="ru-RU" dirty="0">
              <a:solidFill>
                <a:srgbClr val="0033CC"/>
              </a:solidFill>
            </a:endParaRPr>
          </a:p>
          <a:p>
            <a:r>
              <a:rPr lang="ru-RU" b="1" dirty="0" smtClean="0"/>
              <a:t>               </a:t>
            </a:r>
            <a:r>
              <a:rPr lang="ru-RU" b="1" i="1" dirty="0" smtClean="0">
                <a:solidFill>
                  <a:srgbClr val="FF3300"/>
                </a:solidFill>
              </a:rPr>
              <a:t>День </a:t>
            </a:r>
            <a:r>
              <a:rPr lang="ru-RU" b="1" i="1" dirty="0">
                <a:solidFill>
                  <a:srgbClr val="FF3300"/>
                </a:solidFill>
              </a:rPr>
              <a:t>Святого Духа</a:t>
            </a:r>
            <a:endParaRPr lang="ru-RU" i="1" dirty="0">
              <a:solidFill>
                <a:srgbClr val="FF3300"/>
              </a:solidFill>
            </a:endParaRPr>
          </a:p>
          <a:p>
            <a:r>
              <a:rPr lang="ru-RU" dirty="0" smtClean="0"/>
              <a:t> </a:t>
            </a:r>
            <a:r>
              <a:rPr lang="ru-RU" b="1" i="1" dirty="0">
                <a:solidFill>
                  <a:srgbClr val="C00000"/>
                </a:solidFill>
              </a:rPr>
              <a:t>8 </a:t>
            </a:r>
            <a:r>
              <a:rPr lang="ru-RU" b="1" i="1" dirty="0" smtClean="0">
                <a:solidFill>
                  <a:srgbClr val="C00000"/>
                </a:solidFill>
              </a:rPr>
              <a:t>ч.00-  </a:t>
            </a:r>
            <a:r>
              <a:rPr lang="ru-RU" b="1" i="1" dirty="0">
                <a:solidFill>
                  <a:srgbClr val="C00000"/>
                </a:solidFill>
              </a:rPr>
              <a:t>Акафист Святому Духу</a:t>
            </a:r>
          </a:p>
          <a:p>
            <a:r>
              <a:rPr lang="ru-RU" b="1" dirty="0" smtClean="0">
                <a:solidFill>
                  <a:srgbClr val="0033CC"/>
                </a:solidFill>
              </a:rPr>
              <a:t>               ВТОРНИК 10 ИЮНЯ</a:t>
            </a:r>
            <a:endParaRPr lang="ru-RU" dirty="0">
              <a:solidFill>
                <a:srgbClr val="0033CC"/>
              </a:solidFill>
            </a:endParaRPr>
          </a:p>
          <a:p>
            <a:r>
              <a:rPr lang="ru-RU" b="1" i="1" dirty="0" smtClean="0">
                <a:solidFill>
                  <a:srgbClr val="C00000"/>
                </a:solidFill>
              </a:rPr>
              <a:t>8 ч.00- </a:t>
            </a:r>
            <a:r>
              <a:rPr lang="ru-RU" b="1" i="1" dirty="0">
                <a:solidFill>
                  <a:srgbClr val="C00000"/>
                </a:solidFill>
              </a:rPr>
              <a:t>Акафист </a:t>
            </a:r>
            <a:r>
              <a:rPr lang="ru-RU" b="1" i="1" dirty="0" err="1">
                <a:solidFill>
                  <a:srgbClr val="C00000"/>
                </a:solidFill>
              </a:rPr>
              <a:t>прп.Елене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Дивеевской</a:t>
            </a:r>
            <a:r>
              <a:rPr lang="ru-RU" b="1" i="1" dirty="0">
                <a:solidFill>
                  <a:srgbClr val="C00000"/>
                </a:solidFill>
              </a:rPr>
              <a:t>, заупокойная лития</a:t>
            </a:r>
          </a:p>
          <a:p>
            <a:r>
              <a:rPr lang="ru-RU" b="1" dirty="0" smtClean="0">
                <a:solidFill>
                  <a:srgbClr val="0033CC"/>
                </a:solidFill>
              </a:rPr>
              <a:t>                   СРЕДА 11 ИЮНЯ</a:t>
            </a:r>
            <a:endParaRPr lang="ru-RU" dirty="0">
              <a:solidFill>
                <a:srgbClr val="0033CC"/>
              </a:solidFill>
            </a:endParaRPr>
          </a:p>
          <a:p>
            <a:r>
              <a:rPr lang="ru-RU" dirty="0" smtClean="0"/>
              <a:t> </a:t>
            </a:r>
            <a:r>
              <a:rPr lang="ru-RU" b="1" i="1" dirty="0">
                <a:solidFill>
                  <a:srgbClr val="FF0000"/>
                </a:solidFill>
              </a:rPr>
              <a:t>8 </a:t>
            </a:r>
            <a:r>
              <a:rPr lang="ru-RU" b="1" i="1" dirty="0" smtClean="0">
                <a:solidFill>
                  <a:srgbClr val="FF0000"/>
                </a:solidFill>
              </a:rPr>
              <a:t>ч.00-  </a:t>
            </a:r>
            <a:r>
              <a:rPr lang="ru-RU" b="1" i="1" dirty="0">
                <a:solidFill>
                  <a:srgbClr val="FF0000"/>
                </a:solidFill>
              </a:rPr>
              <a:t>Акафист </a:t>
            </a:r>
            <a:r>
              <a:rPr lang="ru-RU" b="1" i="1" dirty="0" err="1">
                <a:solidFill>
                  <a:srgbClr val="FF0000"/>
                </a:solidFill>
              </a:rPr>
              <a:t>мч.Вонифатию</a:t>
            </a:r>
            <a:r>
              <a:rPr lang="ru-RU" b="1" i="1" dirty="0">
                <a:solidFill>
                  <a:srgbClr val="FF0000"/>
                </a:solidFill>
              </a:rPr>
              <a:t>, водосвятие на Св. источнике, заупокойная лития в Часовне </a:t>
            </a:r>
            <a:r>
              <a:rPr lang="ru-RU" b="1" i="1" dirty="0" err="1">
                <a:solidFill>
                  <a:srgbClr val="FF0000"/>
                </a:solidFill>
              </a:rPr>
              <a:t>мц.Фотинии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16 </a:t>
            </a:r>
            <a:r>
              <a:rPr lang="ru-RU" b="1" i="1" dirty="0">
                <a:solidFill>
                  <a:srgbClr val="FF0000"/>
                </a:solidFill>
              </a:rPr>
              <a:t>ч 30 мин </a:t>
            </a:r>
            <a:r>
              <a:rPr lang="ru-RU" b="1" i="1" dirty="0" smtClean="0">
                <a:solidFill>
                  <a:srgbClr val="FF0000"/>
                </a:solidFill>
              </a:rPr>
              <a:t>- Акафист </a:t>
            </a:r>
            <a:r>
              <a:rPr lang="ru-RU" b="1" i="1" dirty="0">
                <a:solidFill>
                  <a:srgbClr val="FF0000"/>
                </a:solidFill>
              </a:rPr>
              <a:t>иконе Божией Матери «</a:t>
            </a:r>
            <a:r>
              <a:rPr lang="ru-RU" b="1" i="1" dirty="0" err="1">
                <a:solidFill>
                  <a:srgbClr val="FF0000"/>
                </a:solidFill>
              </a:rPr>
              <a:t>Скоропослушница</a:t>
            </a:r>
            <a:r>
              <a:rPr lang="ru-RU" b="1" i="1" dirty="0">
                <a:solidFill>
                  <a:srgbClr val="FF0000"/>
                </a:solidFill>
              </a:rPr>
              <a:t>»</a:t>
            </a:r>
          </a:p>
          <a:p>
            <a:r>
              <a:rPr lang="ru-RU" b="1" dirty="0" smtClean="0"/>
              <a:t>                   </a:t>
            </a:r>
            <a:r>
              <a:rPr lang="ru-RU" b="1" dirty="0" smtClean="0">
                <a:solidFill>
                  <a:srgbClr val="0033CC"/>
                </a:solidFill>
              </a:rPr>
              <a:t>ЧЕТВЕРГ 12 ИЮНЯ</a:t>
            </a:r>
            <a:endParaRPr lang="ru-RU" dirty="0">
              <a:solidFill>
                <a:srgbClr val="0033CC"/>
              </a:solidFill>
            </a:endParaRPr>
          </a:p>
          <a:p>
            <a:r>
              <a:rPr lang="ru-RU" b="1" i="1" dirty="0" smtClean="0">
                <a:solidFill>
                  <a:srgbClr val="FF0000"/>
                </a:solidFill>
              </a:rPr>
              <a:t>8 ч.00- </a:t>
            </a:r>
            <a:r>
              <a:rPr lang="ru-RU" b="1" i="1" dirty="0">
                <a:solidFill>
                  <a:srgbClr val="FF0000"/>
                </a:solidFill>
              </a:rPr>
              <a:t>Акафист иконе Божией Матери «</a:t>
            </a:r>
            <a:r>
              <a:rPr lang="ru-RU" b="1" i="1" dirty="0" err="1">
                <a:solidFill>
                  <a:srgbClr val="FF0000"/>
                </a:solidFill>
              </a:rPr>
              <a:t>Споручница</a:t>
            </a:r>
            <a:r>
              <a:rPr lang="ru-RU" b="1" i="1" dirty="0">
                <a:solidFill>
                  <a:srgbClr val="FF0000"/>
                </a:solidFill>
              </a:rPr>
              <a:t> грешных», заупокойная лития</a:t>
            </a:r>
          </a:p>
          <a:p>
            <a:r>
              <a:rPr lang="ru-RU" b="1" dirty="0" smtClean="0">
                <a:solidFill>
                  <a:srgbClr val="0033CC"/>
                </a:solidFill>
              </a:rPr>
              <a:t>                  ПЯТНИЦА 13 ИЮНЯ</a:t>
            </a:r>
            <a:endParaRPr lang="ru-RU" dirty="0">
              <a:solidFill>
                <a:srgbClr val="0033CC"/>
              </a:solidFill>
            </a:endParaRPr>
          </a:p>
          <a:p>
            <a:r>
              <a:rPr lang="ru-RU" dirty="0" smtClean="0"/>
              <a:t> </a:t>
            </a:r>
            <a:r>
              <a:rPr lang="ru-RU" b="1" i="1" dirty="0">
                <a:solidFill>
                  <a:srgbClr val="FF0000"/>
                </a:solidFill>
              </a:rPr>
              <a:t>8 </a:t>
            </a:r>
            <a:r>
              <a:rPr lang="ru-RU" b="1" i="1" dirty="0" smtClean="0">
                <a:solidFill>
                  <a:srgbClr val="FF0000"/>
                </a:solidFill>
              </a:rPr>
              <a:t>ч.00- </a:t>
            </a:r>
            <a:r>
              <a:rPr lang="ru-RU" b="1" i="1" dirty="0">
                <a:solidFill>
                  <a:srgbClr val="FF0000"/>
                </a:solidFill>
              </a:rPr>
              <a:t>Молебен </a:t>
            </a:r>
            <a:r>
              <a:rPr lang="ru-RU" b="1" i="1" dirty="0" err="1">
                <a:solidFill>
                  <a:srgbClr val="FF0000"/>
                </a:solidFill>
              </a:rPr>
              <a:t>мч.Философу</a:t>
            </a:r>
            <a:r>
              <a:rPr lang="ru-RU" b="1" i="1" dirty="0">
                <a:solidFill>
                  <a:srgbClr val="FF0000"/>
                </a:solidFill>
              </a:rPr>
              <a:t>, заупокойная лития</a:t>
            </a:r>
          </a:p>
          <a:p>
            <a:r>
              <a:rPr lang="ru-RU" b="1" dirty="0" smtClean="0"/>
              <a:t>                    </a:t>
            </a:r>
            <a:r>
              <a:rPr lang="ru-RU" b="1" dirty="0" smtClean="0">
                <a:solidFill>
                  <a:srgbClr val="0033CC"/>
                </a:solidFill>
              </a:rPr>
              <a:t>СУББОТА 14 ИЮНЯ</a:t>
            </a:r>
            <a:endParaRPr lang="ru-RU" dirty="0">
              <a:solidFill>
                <a:srgbClr val="0033CC"/>
              </a:solidFill>
            </a:endParaRPr>
          </a:p>
          <a:p>
            <a:r>
              <a:rPr lang="ru-RU" dirty="0" smtClean="0"/>
              <a:t> </a:t>
            </a:r>
            <a:r>
              <a:rPr lang="ru-RU" b="1" i="1" dirty="0">
                <a:solidFill>
                  <a:srgbClr val="FF0000"/>
                </a:solidFill>
              </a:rPr>
              <a:t>8 </a:t>
            </a:r>
            <a:r>
              <a:rPr lang="ru-RU" b="1" i="1" dirty="0" smtClean="0">
                <a:solidFill>
                  <a:srgbClr val="FF0000"/>
                </a:solidFill>
              </a:rPr>
              <a:t>ч.00- </a:t>
            </a:r>
            <a:r>
              <a:rPr lang="ru-RU" b="1" i="1" dirty="0">
                <a:solidFill>
                  <a:srgbClr val="FF0000"/>
                </a:solidFill>
              </a:rPr>
              <a:t>Акафист </a:t>
            </a:r>
            <a:r>
              <a:rPr lang="ru-RU" b="1" i="1" dirty="0" err="1">
                <a:solidFill>
                  <a:srgbClr val="FF0000"/>
                </a:solidFill>
              </a:rPr>
              <a:t>прав.Иоанну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Кронштадскому</a:t>
            </a:r>
            <a:r>
              <a:rPr lang="ru-RU" b="1" i="1" dirty="0">
                <a:solidFill>
                  <a:srgbClr val="FF0000"/>
                </a:solidFill>
              </a:rPr>
              <a:t>, заупокойная лития в </a:t>
            </a:r>
            <a:r>
              <a:rPr lang="ru-RU" b="1" i="1" dirty="0" err="1">
                <a:solidFill>
                  <a:srgbClr val="FF0000"/>
                </a:solidFill>
              </a:rPr>
              <a:t>с.Сюрсовай</a:t>
            </a:r>
            <a:endParaRPr lang="ru-RU" b="1" i="1" dirty="0">
              <a:solidFill>
                <a:srgbClr val="FF0000"/>
              </a:solidFill>
            </a:endParaRPr>
          </a:p>
          <a:p>
            <a:r>
              <a:rPr lang="ru-RU" sz="2000" b="1" dirty="0" smtClean="0">
                <a:solidFill>
                  <a:srgbClr val="0070C0"/>
                </a:solidFill>
              </a:rPr>
              <a:t>14 </a:t>
            </a:r>
            <a:r>
              <a:rPr lang="ru-RU" sz="2000" b="1" dirty="0">
                <a:solidFill>
                  <a:srgbClr val="0070C0"/>
                </a:solidFill>
              </a:rPr>
              <a:t>ч 30 </a:t>
            </a:r>
            <a:r>
              <a:rPr lang="ru-RU" sz="2000" b="1" dirty="0" smtClean="0">
                <a:solidFill>
                  <a:srgbClr val="0070C0"/>
                </a:solidFill>
              </a:rPr>
              <a:t>мин-  </a:t>
            </a:r>
            <a:r>
              <a:rPr lang="ru-RU" sz="2000" b="1" dirty="0">
                <a:solidFill>
                  <a:srgbClr val="0070C0"/>
                </a:solidFill>
              </a:rPr>
              <a:t>Молебен о воинах, участвующих в СВО</a:t>
            </a:r>
          </a:p>
          <a:p>
            <a:r>
              <a:rPr lang="ru-RU" dirty="0" smtClean="0"/>
              <a:t> </a:t>
            </a:r>
            <a:r>
              <a:rPr lang="ru-RU" b="1" dirty="0"/>
              <a:t>15 </a:t>
            </a:r>
            <a:r>
              <a:rPr lang="ru-RU" b="1" dirty="0" smtClean="0"/>
              <a:t>ч.00- </a:t>
            </a:r>
            <a:r>
              <a:rPr lang="ru-RU" b="1" dirty="0"/>
              <a:t>Всенощное бдение</a:t>
            </a:r>
          </a:p>
          <a:p>
            <a:r>
              <a:rPr lang="ru-RU" b="1" dirty="0" smtClean="0"/>
              <a:t>              </a:t>
            </a:r>
            <a:r>
              <a:rPr lang="ru-RU" b="1" dirty="0" smtClean="0">
                <a:solidFill>
                  <a:srgbClr val="0033CC"/>
                </a:solidFill>
              </a:rPr>
              <a:t>ВОСКРЕСЕНИЕ 15 ИЮНЯ</a:t>
            </a:r>
            <a:endParaRPr lang="ru-RU" dirty="0">
              <a:solidFill>
                <a:srgbClr val="0033CC"/>
              </a:solidFill>
            </a:endParaRPr>
          </a:p>
          <a:p>
            <a:r>
              <a:rPr lang="ru-RU" b="1" dirty="0" smtClean="0"/>
              <a:t>                       </a:t>
            </a:r>
            <a:r>
              <a:rPr lang="ru-RU" b="1" i="1" dirty="0" smtClean="0">
                <a:solidFill>
                  <a:srgbClr val="FF0000"/>
                </a:solidFill>
              </a:rPr>
              <a:t>Всех </a:t>
            </a:r>
            <a:r>
              <a:rPr lang="ru-RU" b="1" i="1" dirty="0">
                <a:solidFill>
                  <a:srgbClr val="FF0000"/>
                </a:solidFill>
              </a:rPr>
              <a:t>святых</a:t>
            </a:r>
          </a:p>
          <a:p>
            <a:r>
              <a:rPr lang="ru-RU" dirty="0" smtClean="0"/>
              <a:t> </a:t>
            </a:r>
            <a:r>
              <a:rPr lang="ru-RU" b="1" dirty="0">
                <a:solidFill>
                  <a:srgbClr val="C00000"/>
                </a:solidFill>
              </a:rPr>
              <a:t>7 </a:t>
            </a:r>
            <a:r>
              <a:rPr lang="ru-RU" b="1" dirty="0" smtClean="0">
                <a:solidFill>
                  <a:srgbClr val="C00000"/>
                </a:solidFill>
              </a:rPr>
              <a:t>ч.00- </a:t>
            </a:r>
            <a:r>
              <a:rPr lang="ru-RU" b="1" dirty="0">
                <a:solidFill>
                  <a:srgbClr val="C00000"/>
                </a:solidFill>
              </a:rPr>
              <a:t>Литургия Иоанна Златоуста</a:t>
            </a:r>
          </a:p>
          <a:p>
            <a:r>
              <a:rPr lang="ru-RU" dirty="0" smtClean="0"/>
              <a:t> </a:t>
            </a:r>
            <a:r>
              <a:rPr lang="ru-RU" b="1" dirty="0"/>
              <a:t>10 </a:t>
            </a:r>
            <a:r>
              <a:rPr lang="ru-RU" b="1" dirty="0" smtClean="0"/>
              <a:t>ч.00- </a:t>
            </a:r>
            <a:r>
              <a:rPr lang="ru-RU" b="1" dirty="0"/>
              <a:t>КРЕЩЕНИЕ</a:t>
            </a:r>
          </a:p>
          <a:p>
            <a:r>
              <a:rPr lang="ru-RU" dirty="0"/>
              <a:t>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606</Words>
  <Application>Microsoft Office PowerPoint</Application>
  <PresentationFormat>Экран (4:3)</PresentationFormat>
  <Paragraphs>236</Paragraphs>
  <Slides>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Arial Black</vt:lpstr>
      <vt:lpstr>Bahnschrift Condensed</vt:lpstr>
      <vt:lpstr>Bahnschrift Light Condensed</vt:lpstr>
      <vt:lpstr>Bahnschrift SemiBold Condensed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sapto</dc:creator>
  <cp:lastModifiedBy>User</cp:lastModifiedBy>
  <cp:revision>304</cp:revision>
  <dcterms:created xsi:type="dcterms:W3CDTF">2023-02-22T12:17:00Z</dcterms:created>
  <dcterms:modified xsi:type="dcterms:W3CDTF">2025-06-09T11:49:49Z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7DBE1C759EAE47F08DCD92127FD7C4A0_13</vt:lpwstr>
  </property>
  <property fmtid="{D5CDD505-2E9C-101B-9397-08002B2CF9AE}" pid="3" name="KSOProductBuildVer">
    <vt:lpwstr>1049-12.2.0.20795</vt:lpwstr>
  </property>
</Properties>
</file>